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00" r:id="rId2"/>
    <p:sldId id="2141411577" r:id="rId3"/>
    <p:sldId id="2141411585" r:id="rId4"/>
    <p:sldId id="2141411586" r:id="rId5"/>
    <p:sldId id="2141411587" r:id="rId6"/>
    <p:sldId id="325" r:id="rId7"/>
    <p:sldId id="324" r:id="rId8"/>
    <p:sldId id="313" r:id="rId9"/>
    <p:sldId id="344" r:id="rId10"/>
    <p:sldId id="2141411579" r:id="rId11"/>
    <p:sldId id="2141411583" r:id="rId12"/>
    <p:sldId id="2141411588" r:id="rId13"/>
    <p:sldId id="307" r:id="rId14"/>
    <p:sldId id="345" r:id="rId15"/>
    <p:sldId id="310" r:id="rId16"/>
    <p:sldId id="2141411584" r:id="rId17"/>
    <p:sldId id="2141411578" r:id="rId18"/>
  </p:sldIdLst>
  <p:sldSz cx="12192000" cy="6858000"/>
  <p:notesSz cx="6858000" cy="9144000"/>
  <p:embeddedFontLst>
    <p:embeddedFont>
      <p:font typeface="Atkinson Hyperlegible" pitchFamily="2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rbaps" initials="y" lastIdx="17" clrIdx="0"/>
  <p:cmAuthor id="2" name="karenv" initials="k" lastIdx="10" clrIdx="1"/>
  <p:cmAuthor id="3" name="VENTER, Wendy" initials="VW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DDEA3"/>
    <a:srgbClr val="31B09C"/>
    <a:srgbClr val="F9FAFB"/>
    <a:srgbClr val="F2F2F2"/>
    <a:srgbClr val="CBEBE6"/>
    <a:srgbClr val="C7DDF1"/>
    <a:srgbClr val="FC809B"/>
    <a:srgbClr val="557DBF"/>
    <a:srgbClr val="98D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54237" autoAdjust="0"/>
  </p:normalViewPr>
  <p:slideViewPr>
    <p:cSldViewPr snapToGrid="0">
      <p:cViewPr varScale="1">
        <p:scale>
          <a:sx n="60" d="100"/>
          <a:sy n="60" d="100"/>
        </p:scale>
        <p:origin x="2322" y="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2 of Module 2.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unit, we will look at the outputs of the HHFA data analysis platform.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Well-displayed data can facilitate the review and interpretation of the HHFA findings. It can also help to communicate the findings in an effective way to users.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 complementary ways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visualizing data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94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rules about when to use a table, graph or map, but it is often best to start with a table, because tables have some advantages.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tables: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present the details of the data;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the viewer to scrutinize the numbers directly;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useful for displaying many indicators at once.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used to highlight certain values in a table. This is called a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and is useful for identifying data patterns within a table.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2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This is an example of a table from the analysis platform where conditional formatting is used to create a “heatmap”.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Indicator frequencies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from 90 to 100% are highlighted in green, while those from 80 to 89% are yellow, and those below 80% are pink.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heatmap quickly shows that: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Regions A and E have the lowest performance for all three indicators;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 higher percentage of public facilities offer immunization services compared with private facilities; and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rural areas also perform better than urban areas for these indicators.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screenshot also shows how users can select 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stratifier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variables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they want to include in the table.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16680-9B87-48DD-8F89-5DC997830C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9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used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data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often attract the interest of viewers.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 are particularly useful for: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displaying large, complex sets of data in a summarized way;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enabling comparisons across categories.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84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bar graph from the analysis platform shows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percentage of facilities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have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 basic equipment items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service area of the facility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 possible, the bars should be shown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ascending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descending order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visualization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blue bars are indices that represent all the items in the table.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09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 provide an alternative way of displaying data that are geographically related.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appealing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are useful for attracting the attention of users;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display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administrative borders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health facilities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allow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geographic areas such as regions, by  displaying the regions in different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according to the values of the indicator.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However, it is important to remember that maps can also hide information, as they cannot provide all the details that tables offer.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4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 can therefore complement, but not substitute for, tables and graphs. </a:t>
            </a:r>
          </a:p>
          <a:p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75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2.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try the end-of-module quiz.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the four standard HHFA data analysis platform outputs;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four types of HHFA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the uses of tables, graphs, and maps for visualizing HHFA data.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analysis platform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calculates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indicators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displays them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tables and graphs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sometimes also in maps.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platform also provides these outputs in a standard report outline that can serve as a framework for the country HHFA report.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This automation means that you don’t need any specialized statistical software or expertise to conduct the analysis.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dirty="0"/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94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survey should have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plan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analysis plan defines the survey indicators and how they will be presented.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serves as a roadmap that guides the data analysis process.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outputs of the </a:t>
            </a:r>
            <a:r>
              <a:rPr lang="en-US" sz="1200" kern="120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HHFA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represent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basic, standard HHFA analysis plan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based on the standard HHFA indicators.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0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To complement the standard HHFA analysis plan,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country may also want to conduct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analyses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further questions that they want to answer.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additional analyses should then be developed, defining the indicators needed and the way in which they will be grouped in tables or displayed in graphs.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b="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72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start the HHFA analysis and review process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complete analysis of ALL the survey data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generating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range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standard analysis platform outputs.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68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different types of analyses can be obtained from surveys.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analysis platform provides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of indicator frequencies (or percentages);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comparisons among subgroups of facilities.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specific type of facility subgrouping is called a “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67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Stratifier variables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commonly used in the HHFA include: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facility type (e.g. hospital, health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health post)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 authority (e.g. public and private)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or rural location,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 or administrative area (e.g. regions or districts).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53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This is an example of a table produced by the platform.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It displays a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group of indicators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showing the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percentages of facilities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offering various types of laboratory tests.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indicator names are shown in the column headings;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top row of data provides the national average for each indicator.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Below the national average row, the indicator values are grouped according to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stratifier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variables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: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region;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urban/rural;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managing authority; and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facility type.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Within each </a:t>
            </a:r>
            <a:r>
              <a:rPr lang="en-US" sz="1200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stratifier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variable, the indicator values are disaggregated into mutually exclusive groups called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strata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. For example, in this table, under facility type, there are </a:t>
            </a:r>
            <a:r>
              <a:rPr lang="en-US" sz="1200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four strata: referral hospital, district hospital, health </a:t>
            </a:r>
            <a:r>
              <a:rPr lang="en-US" sz="1200" kern="120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centre</a:t>
            </a:r>
            <a:r>
              <a:rPr lang="en-US" sz="1200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and health post. </a:t>
            </a:r>
            <a:endParaRPr lang="en-GB" sz="1200" kern="1200" dirty="0">
              <a:solidFill>
                <a:srgbClr val="FF0000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The last column on the right (“n”) shows the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numbers of facilities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that form the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denominators of the indicators.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2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66219"/>
                <a:ext cx="7504761" cy="2121506"/>
                <a:chOff x="3029663" y="2682861"/>
                <a:chExt cx="7504761" cy="21215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82861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2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375899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HHFA data analysis platform outputs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visualization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98640" y="2189871"/>
            <a:ext cx="736676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Well-displayed data can: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763451" y="2976646"/>
            <a:ext cx="60234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facilitate the review and interpretation of the HHFA findings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763451" y="4051900"/>
            <a:ext cx="620195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 to communicate the findings in an effective way to users</a:t>
            </a:r>
          </a:p>
        </p:txBody>
      </p:sp>
      <p:pic>
        <p:nvPicPr>
          <p:cNvPr id="11" name="bullet">
            <a:extLst>
              <a:ext uri="{FF2B5EF4-FFF2-40B4-BE49-F238E27FC236}">
                <a16:creationId xmlns:a16="http://schemas.microsoft.com/office/drawing/2014/main" id="{66B20B66-210B-4C38-BCE9-CB2D518BA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92" y="3135202"/>
            <a:ext cx="117692" cy="122400"/>
          </a:xfrm>
          <a:prstGeom prst="rect">
            <a:avLst/>
          </a:prstGeom>
        </p:spPr>
      </p:pic>
      <p:pic>
        <p:nvPicPr>
          <p:cNvPr id="23" name="bullet2">
            <a:extLst>
              <a:ext uri="{FF2B5EF4-FFF2-40B4-BE49-F238E27FC236}">
                <a16:creationId xmlns:a16="http://schemas.microsoft.com/office/drawing/2014/main" id="{95FB0FA6-8F12-4920-B986-CDD45AB4B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21" y="4195501"/>
            <a:ext cx="117692" cy="122400"/>
          </a:xfrm>
          <a:prstGeom prst="rect">
            <a:avLst/>
          </a:prstGeom>
        </p:spPr>
      </p:pic>
      <p:grpSp>
        <p:nvGrpSpPr>
          <p:cNvPr id="16" name="circle 1">
            <a:extLst>
              <a:ext uri="{FF2B5EF4-FFF2-40B4-BE49-F238E27FC236}">
                <a16:creationId xmlns:a16="http://schemas.microsoft.com/office/drawing/2014/main" id="{F7002952-F1F7-4276-B583-25075BBA9FB8}"/>
              </a:ext>
            </a:extLst>
          </p:cNvPr>
          <p:cNvGrpSpPr/>
          <p:nvPr/>
        </p:nvGrpSpPr>
        <p:grpSpPr>
          <a:xfrm>
            <a:off x="734150" y="1683967"/>
            <a:ext cx="3564576" cy="3564576"/>
            <a:chOff x="470234" y="1852537"/>
            <a:chExt cx="2295039" cy="2295039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06FB044F-BF9C-4255-A17A-3A7E30CA2599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0C14C3-A65A-4BD6-B5E8-C984578E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22" y="2219047"/>
              <a:ext cx="1060796" cy="1514046"/>
            </a:xfrm>
            <a:prstGeom prst="rect">
              <a:avLst/>
            </a:prstGeom>
          </p:spPr>
        </p:pic>
      </p:grpSp>
      <p:sp>
        <p:nvSpPr>
          <p:cNvPr id="3" name="cover">
            <a:extLst>
              <a:ext uri="{FF2B5EF4-FFF2-40B4-BE49-F238E27FC236}">
                <a16:creationId xmlns:a16="http://schemas.microsoft.com/office/drawing/2014/main" id="{9C9D0257-4DBB-468C-9230-8B1EC59C1120}"/>
              </a:ext>
            </a:extLst>
          </p:cNvPr>
          <p:cNvSpPr/>
          <p:nvPr/>
        </p:nvSpPr>
        <p:spPr>
          <a:xfrm>
            <a:off x="275422" y="870333"/>
            <a:ext cx="11689985" cy="50897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52">
            <a:extLst>
              <a:ext uri="{FF2B5EF4-FFF2-40B4-BE49-F238E27FC236}">
                <a16:creationId xmlns:a16="http://schemas.microsoft.com/office/drawing/2014/main" id="{47AC6309-6DBC-4DBF-B26C-82C39E7C054D}"/>
              </a:ext>
            </a:extLst>
          </p:cNvPr>
          <p:cNvSpPr txBox="1"/>
          <p:nvPr/>
        </p:nvSpPr>
        <p:spPr>
          <a:xfrm>
            <a:off x="734150" y="3551751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tables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F4E9E9-FC86-4601-8316-F98017B145B0}"/>
              </a:ext>
            </a:extLst>
          </p:cNvPr>
          <p:cNvGrpSpPr/>
          <p:nvPr/>
        </p:nvGrpSpPr>
        <p:grpSpPr>
          <a:xfrm>
            <a:off x="974317" y="1785576"/>
            <a:ext cx="2399666" cy="2399666"/>
            <a:chOff x="6282459" y="2081777"/>
            <a:chExt cx="2399666" cy="2399666"/>
          </a:xfrm>
        </p:grpSpPr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2B78162B-FD8E-4062-9A6E-88C5B0714C05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6" name="healthcare facility">
              <a:extLst>
                <a:ext uri="{FF2B5EF4-FFF2-40B4-BE49-F238E27FC236}">
                  <a16:creationId xmlns:a16="http://schemas.microsoft.com/office/drawing/2014/main" id="{CF1B3444-7FCA-45B2-BED1-9EA1CC25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542" y="2765322"/>
              <a:ext cx="1809961" cy="100818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8B79B98-B52A-4B5F-9C3C-0A1FE1E4BAF8}"/>
              </a:ext>
            </a:extLst>
          </p:cNvPr>
          <p:cNvSpPr txBox="1"/>
          <p:nvPr/>
        </p:nvSpPr>
        <p:spPr>
          <a:xfrm>
            <a:off x="4662814" y="3539177"/>
            <a:ext cx="2880000" cy="170936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  <a:ea typeface="+mn-ea"/>
                <a:cs typeface="+mn-cs"/>
              </a:rPr>
              <a:t>graphs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44E122-D327-4571-B069-6CFB608677F0}"/>
              </a:ext>
            </a:extLst>
          </p:cNvPr>
          <p:cNvGrpSpPr/>
          <p:nvPr/>
        </p:nvGrpSpPr>
        <p:grpSpPr>
          <a:xfrm>
            <a:off x="4902981" y="1785576"/>
            <a:ext cx="2399666" cy="2399666"/>
            <a:chOff x="1171498" y="2135414"/>
            <a:chExt cx="2399666" cy="2399666"/>
          </a:xfrm>
        </p:grpSpPr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E4066D8B-9A8F-4CD2-BDCB-7C873201D338}"/>
                </a:ext>
              </a:extLst>
            </p:cNvPr>
            <p:cNvSpPr/>
            <p:nvPr/>
          </p:nvSpPr>
          <p:spPr>
            <a:xfrm>
              <a:off x="1171498" y="2135414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131A6E3-AFA1-4B75-8F08-79E5E892C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064" y="2778141"/>
              <a:ext cx="1874533" cy="1086427"/>
            </a:xfrm>
            <a:prstGeom prst="rect">
              <a:avLst/>
            </a:prstGeom>
          </p:spPr>
        </p:pic>
      </p:grpSp>
      <p:sp>
        <p:nvSpPr>
          <p:cNvPr id="41" name="TextBox 56">
            <a:extLst>
              <a:ext uri="{FF2B5EF4-FFF2-40B4-BE49-F238E27FC236}">
                <a16:creationId xmlns:a16="http://schemas.microsoft.com/office/drawing/2014/main" id="{C0E654C1-F3C6-4691-8508-E3D6856A743D}"/>
              </a:ext>
            </a:extLst>
          </p:cNvPr>
          <p:cNvSpPr txBox="1"/>
          <p:nvPr/>
        </p:nvSpPr>
        <p:spPr>
          <a:xfrm>
            <a:off x="8577856" y="3551751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maps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74A4982-D5D6-4476-9A53-92C4B3B56503}"/>
              </a:ext>
            </a:extLst>
          </p:cNvPr>
          <p:cNvGrpSpPr/>
          <p:nvPr/>
        </p:nvGrpSpPr>
        <p:grpSpPr>
          <a:xfrm>
            <a:off x="8818023" y="1785576"/>
            <a:ext cx="2399666" cy="2399666"/>
            <a:chOff x="9140306" y="2081777"/>
            <a:chExt cx="2399666" cy="239966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5EB57D11-BCFB-4125-91AA-1B5975EE57E1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D06ED1C-6DCA-428D-8095-E7D550C37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1177" y="2666635"/>
              <a:ext cx="1761018" cy="1202164"/>
            </a:xfrm>
            <a:prstGeom prst="rect">
              <a:avLst/>
            </a:prstGeom>
          </p:spPr>
        </p:pic>
      </p:grpSp>
      <p:sp>
        <p:nvSpPr>
          <p:cNvPr id="48" name="bracket">
            <a:extLst>
              <a:ext uri="{FF2B5EF4-FFF2-40B4-BE49-F238E27FC236}">
                <a16:creationId xmlns:a16="http://schemas.microsoft.com/office/drawing/2014/main" id="{A46E7056-245C-4387-A0F2-38C1F1841001}"/>
              </a:ext>
            </a:extLst>
          </p:cNvPr>
          <p:cNvSpPr/>
          <p:nvPr/>
        </p:nvSpPr>
        <p:spPr>
          <a:xfrm rot="16200000" flipH="1" flipV="1">
            <a:off x="6049945" y="138898"/>
            <a:ext cx="92110" cy="10723705"/>
          </a:xfrm>
          <a:prstGeom prst="rightBracket">
            <a:avLst/>
          </a:prstGeom>
          <a:ln w="28575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HHFA modules caption">
            <a:extLst>
              <a:ext uri="{FF2B5EF4-FFF2-40B4-BE49-F238E27FC236}">
                <a16:creationId xmlns:a16="http://schemas.microsoft.com/office/drawing/2014/main" id="{5399334E-1BC4-4461-9092-B055E3B5134D}"/>
              </a:ext>
            </a:extLst>
          </p:cNvPr>
          <p:cNvSpPr txBox="1"/>
          <p:nvPr/>
        </p:nvSpPr>
        <p:spPr>
          <a:xfrm>
            <a:off x="734150" y="5754324"/>
            <a:ext cx="10723706" cy="461665"/>
          </a:xfrm>
          <a:prstGeom prst="rect">
            <a:avLst/>
          </a:prstGeom>
          <a:solidFill>
            <a:srgbClr val="CBEB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complementary ways of visualizing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625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3" grpId="0" animBg="1"/>
      <p:bldP spid="33" grpId="0" animBg="1"/>
      <p:bldP spid="37" grpId="0" animBg="1"/>
      <p:bldP spid="41" grpId="0" animBg="1"/>
      <p:bldP spid="48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Tables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8" name="grid1">
            <a:extLst>
              <a:ext uri="{FF2B5EF4-FFF2-40B4-BE49-F238E27FC236}">
                <a16:creationId xmlns:a16="http://schemas.microsoft.com/office/drawing/2014/main" id="{51761E06-7759-1589-639D-4749BD063F51}"/>
              </a:ext>
            </a:extLst>
          </p:cNvPr>
          <p:cNvSpPr txBox="1"/>
          <p:nvPr/>
        </p:nvSpPr>
        <p:spPr>
          <a:xfrm>
            <a:off x="930297" y="1088981"/>
            <a:ext cx="10224000" cy="118357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1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1210235" y="1449935"/>
            <a:ext cx="9485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often best to start with 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5" name="grid2">
            <a:extLst>
              <a:ext uri="{FF2B5EF4-FFF2-40B4-BE49-F238E27FC236}">
                <a16:creationId xmlns:a16="http://schemas.microsoft.com/office/drawing/2014/main" id="{A5C1713F-F1FE-E1ED-A8DF-CE64A99BC0F5}"/>
              </a:ext>
            </a:extLst>
          </p:cNvPr>
          <p:cNvSpPr txBox="1"/>
          <p:nvPr/>
        </p:nvSpPr>
        <p:spPr>
          <a:xfrm>
            <a:off x="930296" y="2451130"/>
            <a:ext cx="10223999" cy="2427286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70AE03B7-414F-47B0-AD3C-F10BE069F710}"/>
              </a:ext>
            </a:extLst>
          </p:cNvPr>
          <p:cNvSpPr txBox="1"/>
          <p:nvPr/>
        </p:nvSpPr>
        <p:spPr>
          <a:xfrm>
            <a:off x="1210235" y="2613141"/>
            <a:ext cx="736676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Tables: </a:t>
            </a:r>
          </a:p>
        </p:txBody>
      </p:sp>
      <p:pic>
        <p:nvPicPr>
          <p:cNvPr id="35" name="bullet1">
            <a:extLst>
              <a:ext uri="{FF2B5EF4-FFF2-40B4-BE49-F238E27FC236}">
                <a16:creationId xmlns:a16="http://schemas.microsoft.com/office/drawing/2014/main" id="{AC079F81-7BD0-4B54-B346-E0418E37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3" y="3290748"/>
            <a:ext cx="117692" cy="122400"/>
          </a:xfrm>
          <a:prstGeom prst="rect">
            <a:avLst/>
          </a:prstGeom>
        </p:spPr>
      </p:pic>
      <p:sp>
        <p:nvSpPr>
          <p:cNvPr id="33" name="bulletText1">
            <a:extLst>
              <a:ext uri="{FF2B5EF4-FFF2-40B4-BE49-F238E27FC236}">
                <a16:creationId xmlns:a16="http://schemas.microsoft.com/office/drawing/2014/main" id="{F3F4E4E7-0654-42C8-B9B2-02967D130157}"/>
              </a:ext>
            </a:extLst>
          </p:cNvPr>
          <p:cNvSpPr txBox="1"/>
          <p:nvPr/>
        </p:nvSpPr>
        <p:spPr>
          <a:xfrm>
            <a:off x="2115862" y="3132192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present the details of the data</a:t>
            </a:r>
          </a:p>
        </p:txBody>
      </p:sp>
      <p:pic>
        <p:nvPicPr>
          <p:cNvPr id="36" name="bullet2">
            <a:extLst>
              <a:ext uri="{FF2B5EF4-FFF2-40B4-BE49-F238E27FC236}">
                <a16:creationId xmlns:a16="http://schemas.microsoft.com/office/drawing/2014/main" id="{7B62DF19-6250-447D-83E7-0207ED47C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32" y="3859646"/>
            <a:ext cx="117692" cy="122400"/>
          </a:xfrm>
          <a:prstGeom prst="rect">
            <a:avLst/>
          </a:prstGeom>
        </p:spPr>
      </p:pic>
      <p:sp>
        <p:nvSpPr>
          <p:cNvPr id="34" name="bulletText2">
            <a:extLst>
              <a:ext uri="{FF2B5EF4-FFF2-40B4-BE49-F238E27FC236}">
                <a16:creationId xmlns:a16="http://schemas.microsoft.com/office/drawing/2014/main" id="{D8B7F9AF-2B41-463C-A46C-078A30EA96A8}"/>
              </a:ext>
            </a:extLst>
          </p:cNvPr>
          <p:cNvSpPr txBox="1"/>
          <p:nvPr/>
        </p:nvSpPr>
        <p:spPr>
          <a:xfrm>
            <a:off x="2115862" y="3716045"/>
            <a:ext cx="722984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the viewer to scrutinize the numbers directly</a:t>
            </a:r>
          </a:p>
        </p:txBody>
      </p:sp>
      <p:pic>
        <p:nvPicPr>
          <p:cNvPr id="39" name="bullet3">
            <a:extLst>
              <a:ext uri="{FF2B5EF4-FFF2-40B4-BE49-F238E27FC236}">
                <a16:creationId xmlns:a16="http://schemas.microsoft.com/office/drawing/2014/main" id="{5A44A05B-CE3F-4B8D-8BC0-403E68CD3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3" y="4455786"/>
            <a:ext cx="117692" cy="122400"/>
          </a:xfrm>
          <a:prstGeom prst="rect">
            <a:avLst/>
          </a:prstGeom>
        </p:spPr>
      </p:pic>
      <p:sp>
        <p:nvSpPr>
          <p:cNvPr id="37" name="bulletText3">
            <a:extLst>
              <a:ext uri="{FF2B5EF4-FFF2-40B4-BE49-F238E27FC236}">
                <a16:creationId xmlns:a16="http://schemas.microsoft.com/office/drawing/2014/main" id="{88558E3C-9B99-4145-9B73-34ED448E3B91}"/>
              </a:ext>
            </a:extLst>
          </p:cNvPr>
          <p:cNvSpPr txBox="1"/>
          <p:nvPr/>
        </p:nvSpPr>
        <p:spPr>
          <a:xfrm>
            <a:off x="2115862" y="4297230"/>
            <a:ext cx="788875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displaying many indicators at once </a:t>
            </a:r>
          </a:p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</p:txBody>
      </p:sp>
      <p:sp>
        <p:nvSpPr>
          <p:cNvPr id="29" name="grid3">
            <a:extLst>
              <a:ext uri="{FF2B5EF4-FFF2-40B4-BE49-F238E27FC236}">
                <a16:creationId xmlns:a16="http://schemas.microsoft.com/office/drawing/2014/main" id="{AE71D10F-B921-2AF6-C118-403F62C16C86}"/>
              </a:ext>
            </a:extLst>
          </p:cNvPr>
          <p:cNvSpPr txBox="1"/>
          <p:nvPr/>
        </p:nvSpPr>
        <p:spPr>
          <a:xfrm>
            <a:off x="930297" y="5056994"/>
            <a:ext cx="10223998" cy="118815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2E43641D-E808-AC0F-E9BC-633F4C15387B}"/>
              </a:ext>
            </a:extLst>
          </p:cNvPr>
          <p:cNvSpPr txBox="1"/>
          <p:nvPr/>
        </p:nvSpPr>
        <p:spPr>
          <a:xfrm>
            <a:off x="1210235" y="5420238"/>
            <a:ext cx="9903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Colours can be used to highlight certain values in a table – “heatmap”.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717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5" grpId="0" animBg="1"/>
      <p:bldP spid="32" grpId="0"/>
      <p:bldP spid="33" grpId="0"/>
      <p:bldP spid="34" grpId="0"/>
      <p:bldP spid="37" grpId="0"/>
      <p:bldP spid="29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811B6D-1578-41E0-B203-1A32B420C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93" y="745200"/>
            <a:ext cx="10298876" cy="5976000"/>
          </a:xfrm>
          <a:prstGeom prst="rect">
            <a:avLst/>
          </a:prstGeom>
        </p:spPr>
      </p:pic>
      <p:grpSp>
        <p:nvGrpSpPr>
          <p:cNvPr id="3" name="yellow fade">
            <a:extLst>
              <a:ext uri="{FF2B5EF4-FFF2-40B4-BE49-F238E27FC236}">
                <a16:creationId xmlns:a16="http://schemas.microsoft.com/office/drawing/2014/main" id="{BBBE98A9-D4E9-4BE8-BD79-D5A20A342259}"/>
              </a:ext>
            </a:extLst>
          </p:cNvPr>
          <p:cNvGrpSpPr/>
          <p:nvPr/>
        </p:nvGrpSpPr>
        <p:grpSpPr>
          <a:xfrm>
            <a:off x="4690044" y="1868442"/>
            <a:ext cx="5996284" cy="3683651"/>
            <a:chOff x="4368332" y="1869138"/>
            <a:chExt cx="5996284" cy="3683651"/>
          </a:xfrm>
        </p:grpSpPr>
        <p:sp>
          <p:nvSpPr>
            <p:cNvPr id="2" name="fade yellow">
              <a:extLst>
                <a:ext uri="{FF2B5EF4-FFF2-40B4-BE49-F238E27FC236}">
                  <a16:creationId xmlns:a16="http://schemas.microsoft.com/office/drawing/2014/main" id="{F7E21744-0AFA-4CE3-8A4A-1E2FD50CC3CB}"/>
                </a:ext>
              </a:extLst>
            </p:cNvPr>
            <p:cNvSpPr/>
            <p:nvPr/>
          </p:nvSpPr>
          <p:spPr>
            <a:xfrm>
              <a:off x="4368332" y="1873472"/>
              <a:ext cx="1796248" cy="23622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ade yellow">
              <a:extLst>
                <a:ext uri="{FF2B5EF4-FFF2-40B4-BE49-F238E27FC236}">
                  <a16:creationId xmlns:a16="http://schemas.microsoft.com/office/drawing/2014/main" id="{01F4DDE4-2DA0-4337-B03B-CA8E569943D8}"/>
                </a:ext>
              </a:extLst>
            </p:cNvPr>
            <p:cNvSpPr/>
            <p:nvPr/>
          </p:nvSpPr>
          <p:spPr>
            <a:xfrm>
              <a:off x="8200168" y="1869138"/>
              <a:ext cx="2160128" cy="23622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ade yellow">
              <a:extLst>
                <a:ext uri="{FF2B5EF4-FFF2-40B4-BE49-F238E27FC236}">
                  <a16:creationId xmlns:a16="http://schemas.microsoft.com/office/drawing/2014/main" id="{162C278D-5122-44D6-B5ED-F2482B0082C2}"/>
                </a:ext>
              </a:extLst>
            </p:cNvPr>
            <p:cNvSpPr/>
            <p:nvPr/>
          </p:nvSpPr>
          <p:spPr>
            <a:xfrm>
              <a:off x="6164580" y="2621280"/>
              <a:ext cx="2059664" cy="47625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ade yellow">
              <a:extLst>
                <a:ext uri="{FF2B5EF4-FFF2-40B4-BE49-F238E27FC236}">
                  <a16:creationId xmlns:a16="http://schemas.microsoft.com/office/drawing/2014/main" id="{BBFDEE6E-5DF8-42AA-A9A2-1546028B664D}"/>
                </a:ext>
              </a:extLst>
            </p:cNvPr>
            <p:cNvSpPr/>
            <p:nvPr/>
          </p:nvSpPr>
          <p:spPr>
            <a:xfrm>
              <a:off x="4368332" y="3098054"/>
              <a:ext cx="1796248" cy="23622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ade yellow">
              <a:extLst>
                <a:ext uri="{FF2B5EF4-FFF2-40B4-BE49-F238E27FC236}">
                  <a16:creationId xmlns:a16="http://schemas.microsoft.com/office/drawing/2014/main" id="{5851F25C-829E-41CB-B446-821D290F6247}"/>
                </a:ext>
              </a:extLst>
            </p:cNvPr>
            <p:cNvSpPr/>
            <p:nvPr/>
          </p:nvSpPr>
          <p:spPr>
            <a:xfrm>
              <a:off x="8200168" y="3098054"/>
              <a:ext cx="2160128" cy="23622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ade yellow">
              <a:extLst>
                <a:ext uri="{FF2B5EF4-FFF2-40B4-BE49-F238E27FC236}">
                  <a16:creationId xmlns:a16="http://schemas.microsoft.com/office/drawing/2014/main" id="{CE12A0A5-047E-43A2-9B77-11721EBC4F5B}"/>
                </a:ext>
              </a:extLst>
            </p:cNvPr>
            <p:cNvSpPr/>
            <p:nvPr/>
          </p:nvSpPr>
          <p:spPr>
            <a:xfrm>
              <a:off x="8191497" y="4320226"/>
              <a:ext cx="2173119" cy="730997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ade yellow">
              <a:extLst>
                <a:ext uri="{FF2B5EF4-FFF2-40B4-BE49-F238E27FC236}">
                  <a16:creationId xmlns:a16="http://schemas.microsoft.com/office/drawing/2014/main" id="{AF9DE66A-5C1F-4B64-8BCD-5B8B165655AD}"/>
                </a:ext>
              </a:extLst>
            </p:cNvPr>
            <p:cNvSpPr/>
            <p:nvPr/>
          </p:nvSpPr>
          <p:spPr>
            <a:xfrm>
              <a:off x="4368332" y="4808309"/>
              <a:ext cx="3823165" cy="243414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ade yellow">
              <a:extLst>
                <a:ext uri="{FF2B5EF4-FFF2-40B4-BE49-F238E27FC236}">
                  <a16:creationId xmlns:a16="http://schemas.microsoft.com/office/drawing/2014/main" id="{6B5C17F2-5B77-41A6-9ED6-F740DFE4EEF8}"/>
                </a:ext>
              </a:extLst>
            </p:cNvPr>
            <p:cNvSpPr/>
            <p:nvPr/>
          </p:nvSpPr>
          <p:spPr>
            <a:xfrm>
              <a:off x="6164580" y="5317197"/>
              <a:ext cx="2059664" cy="235592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een fade">
            <a:extLst>
              <a:ext uri="{FF2B5EF4-FFF2-40B4-BE49-F238E27FC236}">
                <a16:creationId xmlns:a16="http://schemas.microsoft.com/office/drawing/2014/main" id="{2114A693-150D-45B2-9E6C-6BB2CEC29FCD}"/>
              </a:ext>
            </a:extLst>
          </p:cNvPr>
          <p:cNvGrpSpPr/>
          <p:nvPr/>
        </p:nvGrpSpPr>
        <p:grpSpPr>
          <a:xfrm>
            <a:off x="4690045" y="2609023"/>
            <a:ext cx="6004953" cy="3937487"/>
            <a:chOff x="4398213" y="2579839"/>
            <a:chExt cx="6004953" cy="3937487"/>
          </a:xfrm>
        </p:grpSpPr>
        <p:sp>
          <p:nvSpPr>
            <p:cNvPr id="20" name="fade">
              <a:extLst>
                <a:ext uri="{FF2B5EF4-FFF2-40B4-BE49-F238E27FC236}">
                  <a16:creationId xmlns:a16="http://schemas.microsoft.com/office/drawing/2014/main" id="{6FE73A28-CB91-4326-94AB-17DE4437041D}"/>
                </a:ext>
              </a:extLst>
            </p:cNvPr>
            <p:cNvSpPr/>
            <p:nvPr/>
          </p:nvSpPr>
          <p:spPr>
            <a:xfrm>
              <a:off x="4399748" y="2584672"/>
              <a:ext cx="1796248" cy="481898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fade">
              <a:extLst>
                <a:ext uri="{FF2B5EF4-FFF2-40B4-BE49-F238E27FC236}">
                  <a16:creationId xmlns:a16="http://schemas.microsoft.com/office/drawing/2014/main" id="{44454EAE-8200-437C-9B2D-66FB9E1EAE5F}"/>
                </a:ext>
              </a:extLst>
            </p:cNvPr>
            <p:cNvSpPr/>
            <p:nvPr/>
          </p:nvSpPr>
          <p:spPr>
            <a:xfrm>
              <a:off x="8230047" y="2579839"/>
              <a:ext cx="2173119" cy="485419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ade">
              <a:extLst>
                <a:ext uri="{FF2B5EF4-FFF2-40B4-BE49-F238E27FC236}">
                  <a16:creationId xmlns:a16="http://schemas.microsoft.com/office/drawing/2014/main" id="{28B364F5-CDD5-4504-A54E-E242DCA19E54}"/>
                </a:ext>
              </a:extLst>
            </p:cNvPr>
            <p:cNvSpPr/>
            <p:nvPr/>
          </p:nvSpPr>
          <p:spPr>
            <a:xfrm>
              <a:off x="6164578" y="3549005"/>
              <a:ext cx="2026920" cy="483953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ade">
              <a:extLst>
                <a:ext uri="{FF2B5EF4-FFF2-40B4-BE49-F238E27FC236}">
                  <a16:creationId xmlns:a16="http://schemas.microsoft.com/office/drawing/2014/main" id="{0C0B723F-FC74-40FB-BDEE-65604F859BC1}"/>
                </a:ext>
              </a:extLst>
            </p:cNvPr>
            <p:cNvSpPr/>
            <p:nvPr/>
          </p:nvSpPr>
          <p:spPr>
            <a:xfrm>
              <a:off x="4404358" y="3832860"/>
              <a:ext cx="1760220" cy="200098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ade">
              <a:extLst>
                <a:ext uri="{FF2B5EF4-FFF2-40B4-BE49-F238E27FC236}">
                  <a16:creationId xmlns:a16="http://schemas.microsoft.com/office/drawing/2014/main" id="{B8283FEA-A53D-4F78-B721-D44F51604C58}"/>
                </a:ext>
              </a:extLst>
            </p:cNvPr>
            <p:cNvSpPr/>
            <p:nvPr/>
          </p:nvSpPr>
          <p:spPr>
            <a:xfrm>
              <a:off x="8191494" y="3546849"/>
              <a:ext cx="2211671" cy="485282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ade">
              <a:extLst>
                <a:ext uri="{FF2B5EF4-FFF2-40B4-BE49-F238E27FC236}">
                  <a16:creationId xmlns:a16="http://schemas.microsoft.com/office/drawing/2014/main" id="{DEE05944-6764-40C6-A597-1FB95E7B5FB7}"/>
                </a:ext>
              </a:extLst>
            </p:cNvPr>
            <p:cNvSpPr/>
            <p:nvPr/>
          </p:nvSpPr>
          <p:spPr>
            <a:xfrm>
              <a:off x="8232434" y="5287804"/>
              <a:ext cx="2170731" cy="238196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ade">
              <a:extLst>
                <a:ext uri="{FF2B5EF4-FFF2-40B4-BE49-F238E27FC236}">
                  <a16:creationId xmlns:a16="http://schemas.microsoft.com/office/drawing/2014/main" id="{452C67C1-2629-4620-8CB8-F2E0E3ED49B0}"/>
                </a:ext>
              </a:extLst>
            </p:cNvPr>
            <p:cNvSpPr/>
            <p:nvPr/>
          </p:nvSpPr>
          <p:spPr>
            <a:xfrm>
              <a:off x="4404358" y="3549006"/>
              <a:ext cx="1760220" cy="282992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ade">
              <a:extLst>
                <a:ext uri="{FF2B5EF4-FFF2-40B4-BE49-F238E27FC236}">
                  <a16:creationId xmlns:a16="http://schemas.microsoft.com/office/drawing/2014/main" id="{B9F45F66-8C63-437C-ABCB-D831D41A14CB}"/>
                </a:ext>
              </a:extLst>
            </p:cNvPr>
            <p:cNvSpPr/>
            <p:nvPr/>
          </p:nvSpPr>
          <p:spPr>
            <a:xfrm>
              <a:off x="4398213" y="4274435"/>
              <a:ext cx="1796248" cy="503131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ade">
              <a:extLst>
                <a:ext uri="{FF2B5EF4-FFF2-40B4-BE49-F238E27FC236}">
                  <a16:creationId xmlns:a16="http://schemas.microsoft.com/office/drawing/2014/main" id="{602797FD-0F0A-4604-B016-8C06D7BB4C2D}"/>
                </a:ext>
              </a:extLst>
            </p:cNvPr>
            <p:cNvSpPr/>
            <p:nvPr/>
          </p:nvSpPr>
          <p:spPr>
            <a:xfrm>
              <a:off x="4401625" y="5282221"/>
              <a:ext cx="1796248" cy="243414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ade">
              <a:extLst>
                <a:ext uri="{FF2B5EF4-FFF2-40B4-BE49-F238E27FC236}">
                  <a16:creationId xmlns:a16="http://schemas.microsoft.com/office/drawing/2014/main" id="{ADBAEE52-B96D-46CF-9076-DBD4F2D229C3}"/>
                </a:ext>
              </a:extLst>
            </p:cNvPr>
            <p:cNvSpPr/>
            <p:nvPr/>
          </p:nvSpPr>
          <p:spPr>
            <a:xfrm>
              <a:off x="4404352" y="6277016"/>
              <a:ext cx="5998813" cy="240310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pink fade">
            <a:extLst>
              <a:ext uri="{FF2B5EF4-FFF2-40B4-BE49-F238E27FC236}">
                <a16:creationId xmlns:a16="http://schemas.microsoft.com/office/drawing/2014/main" id="{BEC81876-A6F7-4DDF-A342-3115D4FCD1E8}"/>
              </a:ext>
            </a:extLst>
          </p:cNvPr>
          <p:cNvGrpSpPr/>
          <p:nvPr/>
        </p:nvGrpSpPr>
        <p:grpSpPr>
          <a:xfrm>
            <a:off x="4677761" y="1866835"/>
            <a:ext cx="6017236" cy="4439000"/>
            <a:chOff x="4385929" y="1837651"/>
            <a:chExt cx="6017236" cy="4439000"/>
          </a:xfrm>
        </p:grpSpPr>
        <p:sp>
          <p:nvSpPr>
            <p:cNvPr id="34" name="fade">
              <a:extLst>
                <a:ext uri="{FF2B5EF4-FFF2-40B4-BE49-F238E27FC236}">
                  <a16:creationId xmlns:a16="http://schemas.microsoft.com/office/drawing/2014/main" id="{0CBC7314-6621-4373-90D1-D929B70157D7}"/>
                </a:ext>
              </a:extLst>
            </p:cNvPr>
            <p:cNvSpPr/>
            <p:nvPr/>
          </p:nvSpPr>
          <p:spPr>
            <a:xfrm>
              <a:off x="6194460" y="1837651"/>
              <a:ext cx="2059664" cy="256109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ade">
              <a:extLst>
                <a:ext uri="{FF2B5EF4-FFF2-40B4-BE49-F238E27FC236}">
                  <a16:creationId xmlns:a16="http://schemas.microsoft.com/office/drawing/2014/main" id="{97BF0403-1F0E-4459-A31B-CEFA684825E5}"/>
                </a:ext>
              </a:extLst>
            </p:cNvPr>
            <p:cNvSpPr/>
            <p:nvPr/>
          </p:nvSpPr>
          <p:spPr>
            <a:xfrm>
              <a:off x="4404353" y="2339865"/>
              <a:ext cx="5998812" cy="249932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ade">
              <a:extLst>
                <a:ext uri="{FF2B5EF4-FFF2-40B4-BE49-F238E27FC236}">
                  <a16:creationId xmlns:a16="http://schemas.microsoft.com/office/drawing/2014/main" id="{A4D6E5E5-2264-4B21-9A5D-606260955D1C}"/>
                </a:ext>
              </a:extLst>
            </p:cNvPr>
            <p:cNvSpPr/>
            <p:nvPr/>
          </p:nvSpPr>
          <p:spPr>
            <a:xfrm>
              <a:off x="4385929" y="6019866"/>
              <a:ext cx="6011091" cy="256785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ade">
              <a:extLst>
                <a:ext uri="{FF2B5EF4-FFF2-40B4-BE49-F238E27FC236}">
                  <a16:creationId xmlns:a16="http://schemas.microsoft.com/office/drawing/2014/main" id="{3293348A-90FC-4A62-A7AB-0D44D12B3365}"/>
                </a:ext>
              </a:extLst>
            </p:cNvPr>
            <p:cNvSpPr/>
            <p:nvPr/>
          </p:nvSpPr>
          <p:spPr>
            <a:xfrm>
              <a:off x="6194459" y="3061878"/>
              <a:ext cx="2042523" cy="243596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ade">
              <a:extLst>
                <a:ext uri="{FF2B5EF4-FFF2-40B4-BE49-F238E27FC236}">
                  <a16:creationId xmlns:a16="http://schemas.microsoft.com/office/drawing/2014/main" id="{036DD4C3-FD0D-499C-9FFB-439CD942BD30}"/>
                </a:ext>
              </a:extLst>
            </p:cNvPr>
            <p:cNvSpPr/>
            <p:nvPr/>
          </p:nvSpPr>
          <p:spPr>
            <a:xfrm>
              <a:off x="4398211" y="3304394"/>
              <a:ext cx="5998811" cy="248751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ade">
              <a:extLst>
                <a:ext uri="{FF2B5EF4-FFF2-40B4-BE49-F238E27FC236}">
                  <a16:creationId xmlns:a16="http://schemas.microsoft.com/office/drawing/2014/main" id="{16836A13-851A-4B75-847F-82EECCA3F96A}"/>
                </a:ext>
              </a:extLst>
            </p:cNvPr>
            <p:cNvSpPr/>
            <p:nvPr/>
          </p:nvSpPr>
          <p:spPr>
            <a:xfrm>
              <a:off x="6194460" y="4289311"/>
              <a:ext cx="2045860" cy="493351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ade">
              <a:extLst>
                <a:ext uri="{FF2B5EF4-FFF2-40B4-BE49-F238E27FC236}">
                  <a16:creationId xmlns:a16="http://schemas.microsoft.com/office/drawing/2014/main" id="{B37FE273-70B1-4134-81DF-8F3CDD1BD363}"/>
                </a:ext>
              </a:extLst>
            </p:cNvPr>
            <p:cNvSpPr/>
            <p:nvPr/>
          </p:nvSpPr>
          <p:spPr>
            <a:xfrm>
              <a:off x="4404352" y="5519177"/>
              <a:ext cx="5992669" cy="261553"/>
            </a:xfrm>
            <a:prstGeom prst="rect">
              <a:avLst/>
            </a:prstGeom>
            <a:solidFill>
              <a:srgbClr val="F9FAFB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region A">
            <a:extLst>
              <a:ext uri="{FF2B5EF4-FFF2-40B4-BE49-F238E27FC236}">
                <a16:creationId xmlns:a16="http://schemas.microsoft.com/office/drawing/2014/main" id="{EF13BE30-DF1F-42CD-9151-3646736B24E5}"/>
              </a:ext>
            </a:extLst>
          </p:cNvPr>
          <p:cNvSpPr/>
          <p:nvPr/>
        </p:nvSpPr>
        <p:spPr>
          <a:xfrm>
            <a:off x="3685264" y="2376242"/>
            <a:ext cx="7416000" cy="24093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gion E">
            <a:extLst>
              <a:ext uri="{FF2B5EF4-FFF2-40B4-BE49-F238E27FC236}">
                <a16:creationId xmlns:a16="http://schemas.microsoft.com/office/drawing/2014/main" id="{15C0A789-4BFD-42BD-AE43-14D0AA6A88AE}"/>
              </a:ext>
            </a:extLst>
          </p:cNvPr>
          <p:cNvSpPr/>
          <p:nvPr/>
        </p:nvSpPr>
        <p:spPr>
          <a:xfrm>
            <a:off x="3685265" y="3337209"/>
            <a:ext cx="7416000" cy="23780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public">
            <a:extLst>
              <a:ext uri="{FF2B5EF4-FFF2-40B4-BE49-F238E27FC236}">
                <a16:creationId xmlns:a16="http://schemas.microsoft.com/office/drawing/2014/main" id="{BD323857-9532-42FD-9305-6403ACDF0812}"/>
              </a:ext>
            </a:extLst>
          </p:cNvPr>
          <p:cNvSpPr/>
          <p:nvPr/>
        </p:nvSpPr>
        <p:spPr>
          <a:xfrm>
            <a:off x="3685265" y="5324457"/>
            <a:ext cx="7416000" cy="23780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private">
            <a:extLst>
              <a:ext uri="{FF2B5EF4-FFF2-40B4-BE49-F238E27FC236}">
                <a16:creationId xmlns:a16="http://schemas.microsoft.com/office/drawing/2014/main" id="{717F62C1-2518-42B5-89BA-F2C5C1EFE114}"/>
              </a:ext>
            </a:extLst>
          </p:cNvPr>
          <p:cNvSpPr/>
          <p:nvPr/>
        </p:nvSpPr>
        <p:spPr>
          <a:xfrm>
            <a:off x="3685264" y="5563593"/>
            <a:ext cx="7416000" cy="23780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ural">
            <a:extLst>
              <a:ext uri="{FF2B5EF4-FFF2-40B4-BE49-F238E27FC236}">
                <a16:creationId xmlns:a16="http://schemas.microsoft.com/office/drawing/2014/main" id="{24EB8A2C-9275-4C18-B5F7-368870FF4DA9}"/>
              </a:ext>
            </a:extLst>
          </p:cNvPr>
          <p:cNvSpPr/>
          <p:nvPr/>
        </p:nvSpPr>
        <p:spPr>
          <a:xfrm>
            <a:off x="3685264" y="6312842"/>
            <a:ext cx="7416000" cy="23780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urban">
            <a:extLst>
              <a:ext uri="{FF2B5EF4-FFF2-40B4-BE49-F238E27FC236}">
                <a16:creationId xmlns:a16="http://schemas.microsoft.com/office/drawing/2014/main" id="{DDA6D80E-8431-4408-B2FF-0F82E71B0F34}"/>
              </a:ext>
            </a:extLst>
          </p:cNvPr>
          <p:cNvSpPr/>
          <p:nvPr/>
        </p:nvSpPr>
        <p:spPr>
          <a:xfrm>
            <a:off x="3685264" y="6068643"/>
            <a:ext cx="7416000" cy="237803"/>
          </a:xfrm>
          <a:prstGeom prst="rect">
            <a:avLst/>
          </a:prstGeom>
          <a:solidFill>
            <a:srgbClr val="FDDEA3">
              <a:alpha val="34902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stratifiers">
            <a:extLst>
              <a:ext uri="{FF2B5EF4-FFF2-40B4-BE49-F238E27FC236}">
                <a16:creationId xmlns:a16="http://schemas.microsoft.com/office/drawing/2014/main" id="{0E681559-4B65-4FAE-95AE-DBB9D416A1FC}"/>
              </a:ext>
            </a:extLst>
          </p:cNvPr>
          <p:cNvSpPr/>
          <p:nvPr/>
        </p:nvSpPr>
        <p:spPr>
          <a:xfrm>
            <a:off x="1082394" y="2850777"/>
            <a:ext cx="2500561" cy="1795972"/>
          </a:xfrm>
          <a:prstGeom prst="rect">
            <a:avLst/>
          </a:prstGeom>
          <a:solidFill>
            <a:srgbClr val="FDDEA3">
              <a:alpha val="35000"/>
            </a:srgbClr>
          </a:solidFill>
          <a:ln w="2222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header">
            <a:extLst>
              <a:ext uri="{FF2B5EF4-FFF2-40B4-BE49-F238E27FC236}">
                <a16:creationId xmlns:a16="http://schemas.microsoft.com/office/drawing/2014/main" id="{6DFBE2C8-FB20-C7D4-4DA9-EFBCE53F6620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1CA529-0683-A28F-8535-9563F6496A2B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outputs - example “heatmap”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239D15-B969-B515-857C-F3BCD63B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039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3200" dirty="0">
                  <a:solidFill>
                    <a:srgbClr val="595959"/>
                  </a:solidFill>
                </a:rPr>
                <a:t>Graphs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56879" y="1522369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Graphs are used to: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FD3E33-8DFE-C87C-ED71-D63A725F3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" y="2453412"/>
            <a:ext cx="3669175" cy="2126552"/>
          </a:xfrm>
          <a:prstGeom prst="rect">
            <a:avLst/>
          </a:prstGeom>
        </p:spPr>
      </p:pic>
      <p:pic>
        <p:nvPicPr>
          <p:cNvPr id="19" name="bullet01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2421130"/>
            <a:ext cx="117692" cy="122400"/>
          </a:xfrm>
          <a:prstGeom prst="rect">
            <a:avLst/>
          </a:prstGeom>
        </p:spPr>
      </p:pic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284191" y="2251498"/>
            <a:ext cx="642238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summarize data</a:t>
            </a:r>
          </a:p>
        </p:txBody>
      </p:sp>
      <p:pic>
        <p:nvPicPr>
          <p:cNvPr id="20" name="bullet02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3196648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284191" y="3011467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attract the interest of viewers</a:t>
            </a:r>
          </a:p>
        </p:txBody>
      </p:sp>
      <p:pic>
        <p:nvPicPr>
          <p:cNvPr id="21" name="bullet03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3952787"/>
            <a:ext cx="117692" cy="122400"/>
          </a:xfrm>
          <a:prstGeom prst="rect">
            <a:avLst/>
          </a:prstGeom>
        </p:spPr>
      </p:pic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284191" y="3771436"/>
            <a:ext cx="642094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large, complex sets of data in a summarized way</a:t>
            </a:r>
          </a:p>
        </p:txBody>
      </p:sp>
      <p:pic>
        <p:nvPicPr>
          <p:cNvPr id="17" name="bullet04">
            <a:extLst>
              <a:ext uri="{FF2B5EF4-FFF2-40B4-BE49-F238E27FC236}">
                <a16:creationId xmlns:a16="http://schemas.microsoft.com/office/drawing/2014/main" id="{66347FA4-CE19-4FA2-80A9-D58A7DEBD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5082088"/>
            <a:ext cx="117692" cy="122400"/>
          </a:xfrm>
          <a:prstGeom prst="rect">
            <a:avLst/>
          </a:prstGeom>
        </p:spPr>
      </p:pic>
      <p:sp>
        <p:nvSpPr>
          <p:cNvPr id="16" name="bulletText4">
            <a:extLst>
              <a:ext uri="{FF2B5EF4-FFF2-40B4-BE49-F238E27FC236}">
                <a16:creationId xmlns:a16="http://schemas.microsoft.com/office/drawing/2014/main" id="{23FADFCA-EDFF-4415-9A21-F6DE0B1157F6}"/>
              </a:ext>
            </a:extLst>
          </p:cNvPr>
          <p:cNvSpPr txBox="1"/>
          <p:nvPr/>
        </p:nvSpPr>
        <p:spPr>
          <a:xfrm>
            <a:off x="5284191" y="4900737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enable easy comparison across categories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325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9602435" cy="611122"/>
            <a:chOff x="-1235" y="-815"/>
            <a:chExt cx="96024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88670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- example graph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5D7C1C-99D7-492E-93FC-2E405EEE2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00" y="691319"/>
            <a:ext cx="7307295" cy="5996609"/>
          </a:xfrm>
          <a:prstGeom prst="rect">
            <a:avLst/>
          </a:prstGeom>
        </p:spPr>
      </p:pic>
      <p:sp>
        <p:nvSpPr>
          <p:cNvPr id="6" name="highlight descending">
            <a:extLst>
              <a:ext uri="{FF2B5EF4-FFF2-40B4-BE49-F238E27FC236}">
                <a16:creationId xmlns:a16="http://schemas.microsoft.com/office/drawing/2014/main" id="{7D592F09-DBA6-4D55-B0CF-E9CC7DEDBCA9}"/>
              </a:ext>
            </a:extLst>
          </p:cNvPr>
          <p:cNvSpPr/>
          <p:nvPr/>
        </p:nvSpPr>
        <p:spPr>
          <a:xfrm>
            <a:off x="4665743" y="1101056"/>
            <a:ext cx="4994910" cy="4430419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highlight descending">
            <a:extLst>
              <a:ext uri="{FF2B5EF4-FFF2-40B4-BE49-F238E27FC236}">
                <a16:creationId xmlns:a16="http://schemas.microsoft.com/office/drawing/2014/main" id="{DEE10C16-D153-4597-80D2-39DC9570CF58}"/>
              </a:ext>
            </a:extLst>
          </p:cNvPr>
          <p:cNvSpPr/>
          <p:nvPr/>
        </p:nvSpPr>
        <p:spPr>
          <a:xfrm>
            <a:off x="4655464" y="5531475"/>
            <a:ext cx="4994910" cy="73733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8176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Maps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632130" y="2361405"/>
            <a:ext cx="5360074" cy="338894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2313354"/>
            <a:ext cx="5360074" cy="338894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34150" y="1330207"/>
            <a:ext cx="10635048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Maps provide an alternative way of displaying data that are geographically related. 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341340" y="3149631"/>
            <a:ext cx="46617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visually appealing 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341340" y="3745353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administrative borders locations of health facilities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3297806"/>
            <a:ext cx="117692" cy="122400"/>
          </a:xfrm>
          <a:prstGeom prst="rect">
            <a:avLst/>
          </a:prstGeom>
        </p:spPr>
      </p:pic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3890518"/>
            <a:ext cx="117692" cy="122400"/>
          </a:xfrm>
          <a:prstGeom prst="rect">
            <a:avLst/>
          </a:prstGeom>
        </p:spPr>
      </p:pic>
      <p:sp>
        <p:nvSpPr>
          <p:cNvPr id="3" name="bulletText1">
            <a:extLst>
              <a:ext uri="{FF2B5EF4-FFF2-40B4-BE49-F238E27FC236}">
                <a16:creationId xmlns:a16="http://schemas.microsoft.com/office/drawing/2014/main" id="{EC767E98-438B-BB44-325F-CDD784E343DC}"/>
              </a:ext>
            </a:extLst>
          </p:cNvPr>
          <p:cNvSpPr txBox="1"/>
          <p:nvPr/>
        </p:nvSpPr>
        <p:spPr>
          <a:xfrm>
            <a:off x="6894546" y="3149631"/>
            <a:ext cx="46617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hide information</a:t>
            </a:r>
          </a:p>
        </p:txBody>
      </p:sp>
      <p:sp>
        <p:nvSpPr>
          <p:cNvPr id="4" name="bulletText2">
            <a:extLst>
              <a:ext uri="{FF2B5EF4-FFF2-40B4-BE49-F238E27FC236}">
                <a16:creationId xmlns:a16="http://schemas.microsoft.com/office/drawing/2014/main" id="{CE156477-7426-CC3C-3558-4CD9F463A011}"/>
              </a:ext>
            </a:extLst>
          </p:cNvPr>
          <p:cNvSpPr txBox="1"/>
          <p:nvPr/>
        </p:nvSpPr>
        <p:spPr>
          <a:xfrm>
            <a:off x="6894546" y="3745353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cannot provide all the details that tables offer</a:t>
            </a:r>
          </a:p>
        </p:txBody>
      </p:sp>
      <p:pic>
        <p:nvPicPr>
          <p:cNvPr id="5" name="bullet01">
            <a:extLst>
              <a:ext uri="{FF2B5EF4-FFF2-40B4-BE49-F238E27FC236}">
                <a16:creationId xmlns:a16="http://schemas.microsoft.com/office/drawing/2014/main" id="{2EB070B8-282D-A2DC-EF57-C71CD0CC3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79" y="3297806"/>
            <a:ext cx="117692" cy="122400"/>
          </a:xfrm>
          <a:prstGeom prst="rect">
            <a:avLst/>
          </a:prstGeom>
        </p:spPr>
      </p:pic>
      <p:pic>
        <p:nvPicPr>
          <p:cNvPr id="6" name="bullet02">
            <a:extLst>
              <a:ext uri="{FF2B5EF4-FFF2-40B4-BE49-F238E27FC236}">
                <a16:creationId xmlns:a16="http://schemas.microsoft.com/office/drawing/2014/main" id="{0AD41B5D-12AE-9DA6-7241-0D0D8160B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79" y="3890518"/>
            <a:ext cx="117692" cy="122400"/>
          </a:xfrm>
          <a:prstGeom prst="rect">
            <a:avLst/>
          </a:prstGeom>
        </p:spPr>
      </p:pic>
      <p:sp>
        <p:nvSpPr>
          <p:cNvPr id="7" name="bulletText2">
            <a:extLst>
              <a:ext uri="{FF2B5EF4-FFF2-40B4-BE49-F238E27FC236}">
                <a16:creationId xmlns:a16="http://schemas.microsoft.com/office/drawing/2014/main" id="{4FE7EADF-7720-CFE8-547A-1B1D66159A8E}"/>
              </a:ext>
            </a:extLst>
          </p:cNvPr>
          <p:cNvSpPr txBox="1"/>
          <p:nvPr/>
        </p:nvSpPr>
        <p:spPr>
          <a:xfrm>
            <a:off x="1341340" y="4673474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quick comparisons among geographic areas </a:t>
            </a:r>
          </a:p>
        </p:txBody>
      </p:sp>
      <p:pic>
        <p:nvPicPr>
          <p:cNvPr id="9" name="bullet02">
            <a:extLst>
              <a:ext uri="{FF2B5EF4-FFF2-40B4-BE49-F238E27FC236}">
                <a16:creationId xmlns:a16="http://schemas.microsoft.com/office/drawing/2014/main" id="{BAE15152-FF63-1A13-3C77-4FDD677B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4811341"/>
            <a:ext cx="117692" cy="122400"/>
          </a:xfrm>
          <a:prstGeom prst="rect">
            <a:avLst/>
          </a:prstGeom>
        </p:spPr>
      </p:pic>
      <p:sp>
        <p:nvSpPr>
          <p:cNvPr id="18" name="title pros">
            <a:extLst>
              <a:ext uri="{FF2B5EF4-FFF2-40B4-BE49-F238E27FC236}">
                <a16:creationId xmlns:a16="http://schemas.microsoft.com/office/drawing/2014/main" id="{6E33D742-22D3-42FD-82D1-893DD0DE3BB4}"/>
              </a:ext>
            </a:extLst>
          </p:cNvPr>
          <p:cNvSpPr txBox="1"/>
          <p:nvPr/>
        </p:nvSpPr>
        <p:spPr>
          <a:xfrm>
            <a:off x="759176" y="2496937"/>
            <a:ext cx="29016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Pros</a:t>
            </a:r>
          </a:p>
        </p:txBody>
      </p:sp>
      <p:sp>
        <p:nvSpPr>
          <p:cNvPr id="19" name="title cons">
            <a:extLst>
              <a:ext uri="{FF2B5EF4-FFF2-40B4-BE49-F238E27FC236}">
                <a16:creationId xmlns:a16="http://schemas.microsoft.com/office/drawing/2014/main" id="{6E2AB8FA-631D-4559-BD5B-3301D7055135}"/>
              </a:ext>
            </a:extLst>
          </p:cNvPr>
          <p:cNvSpPr txBox="1"/>
          <p:nvPr/>
        </p:nvSpPr>
        <p:spPr>
          <a:xfrm>
            <a:off x="6428121" y="2496937"/>
            <a:ext cx="29016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019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8" grpId="0"/>
      <p:bldP spid="13" grpId="0"/>
      <p:bldP spid="14" grpId="0"/>
      <p:bldP spid="3" grpId="0"/>
      <p:bldP spid="4" grpId="0"/>
      <p:bldP spid="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8388879" cy="611122"/>
            <a:chOff x="-1235" y="-815"/>
            <a:chExt cx="838887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76534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Maps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436BB0-2297-CC9B-D53B-9BEE811D2ACF}"/>
              </a:ext>
            </a:extLst>
          </p:cNvPr>
          <p:cNvGrpSpPr/>
          <p:nvPr/>
        </p:nvGrpSpPr>
        <p:grpSpPr>
          <a:xfrm>
            <a:off x="4206000" y="1126252"/>
            <a:ext cx="3780000" cy="3780000"/>
            <a:chOff x="438171" y="1469910"/>
            <a:chExt cx="4106641" cy="4106641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AFE38D69-9720-C37F-9C54-55CBD1AF7EFC}"/>
                </a:ext>
              </a:extLst>
            </p:cNvPr>
            <p:cNvSpPr/>
            <p:nvPr/>
          </p:nvSpPr>
          <p:spPr>
            <a:xfrm>
              <a:off x="438171" y="1469910"/>
              <a:ext cx="4106641" cy="4106641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77F1E4-F60D-19B1-919B-381A6889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594" y="2546548"/>
              <a:ext cx="2844556" cy="194184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BD322D-C49D-97FC-031B-AC623C880A33}"/>
              </a:ext>
            </a:extLst>
          </p:cNvPr>
          <p:cNvSpPr txBox="1"/>
          <p:nvPr/>
        </p:nvSpPr>
        <p:spPr>
          <a:xfrm>
            <a:off x="609456" y="5209459"/>
            <a:ext cx="10973087" cy="1042479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Maps can complement, but not substitute for, tables and graphs.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F17E84-A613-D547-1318-185515730772}"/>
              </a:ext>
            </a:extLst>
          </p:cNvPr>
          <p:cNvSpPr/>
          <p:nvPr/>
        </p:nvSpPr>
        <p:spPr>
          <a:xfrm>
            <a:off x="536770" y="5209459"/>
            <a:ext cx="80255" cy="1042479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61418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76943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2.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610182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try the end-of-module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7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338355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2879860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list the four standard HHFA data analysis platform outputs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F577F-609F-0B72-6156-D67874F46AC1}"/>
              </a:ext>
            </a:extLst>
          </p:cNvPr>
          <p:cNvSpPr txBox="1"/>
          <p:nvPr/>
        </p:nvSpPr>
        <p:spPr>
          <a:xfrm>
            <a:off x="3782477" y="3388663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list four types of HHFA </a:t>
            </a:r>
            <a:r>
              <a:rPr lang="en-GB" sz="2400" dirty="0" err="1"/>
              <a:t>stratifier</a:t>
            </a:r>
            <a:r>
              <a:rPr lang="en-GB" sz="2400" dirty="0"/>
              <a:t> variables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026622"/>
            <a:ext cx="117692" cy="122400"/>
          </a:xfrm>
          <a:prstGeom prst="rect">
            <a:avLst/>
          </a:prstGeom>
        </p:spPr>
      </p:pic>
      <p:pic>
        <p:nvPicPr>
          <p:cNvPr id="15" name="bullet white">
            <a:extLst>
              <a:ext uri="{FF2B5EF4-FFF2-40B4-BE49-F238E27FC236}">
                <a16:creationId xmlns:a16="http://schemas.microsoft.com/office/drawing/2014/main" id="{D1121847-C67F-41F2-9ECA-39C638C2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1" y="3541464"/>
            <a:ext cx="117692" cy="1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43B74-94FB-411A-99B7-F7B73A41DE96}"/>
              </a:ext>
            </a:extLst>
          </p:cNvPr>
          <p:cNvSpPr txBox="1"/>
          <p:nvPr/>
        </p:nvSpPr>
        <p:spPr>
          <a:xfrm>
            <a:off x="3781313" y="3891641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summarize the uses of tables, graphs, and maps for visualizing HHFA data</a:t>
            </a:r>
          </a:p>
        </p:txBody>
      </p:sp>
      <p:pic>
        <p:nvPicPr>
          <p:cNvPr id="14" name="bullet white">
            <a:extLst>
              <a:ext uri="{FF2B5EF4-FFF2-40B4-BE49-F238E27FC236}">
                <a16:creationId xmlns:a16="http://schemas.microsoft.com/office/drawing/2014/main" id="{D07D0123-515D-43B2-9D96-3F20A31F0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4050267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outputs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5" name="TextBox 52">
            <a:extLst>
              <a:ext uri="{FF2B5EF4-FFF2-40B4-BE49-F238E27FC236}">
                <a16:creationId xmlns:a16="http://schemas.microsoft.com/office/drawing/2014/main" id="{CB7DD65F-9484-44D0-894C-AD7C43088827}"/>
              </a:ext>
            </a:extLst>
          </p:cNvPr>
          <p:cNvSpPr txBox="1"/>
          <p:nvPr/>
        </p:nvSpPr>
        <p:spPr>
          <a:xfrm>
            <a:off x="734148" y="2668244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data analysis platform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BBFA8E-620E-82CC-ADD7-0D2E29892592}"/>
              </a:ext>
            </a:extLst>
          </p:cNvPr>
          <p:cNvGrpSpPr/>
          <p:nvPr/>
        </p:nvGrpSpPr>
        <p:grpSpPr>
          <a:xfrm>
            <a:off x="974315" y="902069"/>
            <a:ext cx="2399666" cy="2399666"/>
            <a:chOff x="6282459" y="2081777"/>
            <a:chExt cx="2399666" cy="2399666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C5ABE8DA-BA95-477D-A2B8-FF123EE14E1E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8" name="healthcare facility">
              <a:extLst>
                <a:ext uri="{FF2B5EF4-FFF2-40B4-BE49-F238E27FC236}">
                  <a16:creationId xmlns:a16="http://schemas.microsoft.com/office/drawing/2014/main" id="{7568AE89-1686-79FE-1560-67AADC56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740" y="2598873"/>
              <a:ext cx="1609490" cy="136547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0202260-EBFB-45D4-AEAA-49C9C516DCEB}"/>
              </a:ext>
            </a:extLst>
          </p:cNvPr>
          <p:cNvSpPr txBox="1"/>
          <p:nvPr/>
        </p:nvSpPr>
        <p:spPr>
          <a:xfrm>
            <a:off x="4662812" y="2655670"/>
            <a:ext cx="2880000" cy="170936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  <a:ea typeface="+mn-ea"/>
                <a:cs typeface="+mn-cs"/>
              </a:rPr>
              <a:t>calculates the HHFA indicators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87F1B9-4197-46FF-9231-7F4289A6424F}"/>
              </a:ext>
            </a:extLst>
          </p:cNvPr>
          <p:cNvGrpSpPr/>
          <p:nvPr/>
        </p:nvGrpSpPr>
        <p:grpSpPr>
          <a:xfrm>
            <a:off x="4902979" y="902069"/>
            <a:ext cx="2399666" cy="2399666"/>
            <a:chOff x="1171498" y="2135414"/>
            <a:chExt cx="2399666" cy="2399666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98776ACE-877D-4071-A1C7-6D97A8E7B955}"/>
                </a:ext>
              </a:extLst>
            </p:cNvPr>
            <p:cNvSpPr/>
            <p:nvPr/>
          </p:nvSpPr>
          <p:spPr>
            <a:xfrm>
              <a:off x="1171498" y="2135414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199497D-34EE-4170-A963-5FFCA23F2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5147" y="2488995"/>
              <a:ext cx="1692368" cy="1692503"/>
            </a:xfrm>
            <a:prstGeom prst="rect">
              <a:avLst/>
            </a:prstGeom>
          </p:spPr>
        </p:pic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E7CE34D-988D-4A40-92AC-314DBBF4DB5F}"/>
              </a:ext>
            </a:extLst>
          </p:cNvPr>
          <p:cNvSpPr/>
          <p:nvPr/>
        </p:nvSpPr>
        <p:spPr>
          <a:xfrm>
            <a:off x="3936917" y="1919066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DEF1F218-A150-40DD-A623-6F976DAFCD92}"/>
              </a:ext>
            </a:extLst>
          </p:cNvPr>
          <p:cNvSpPr txBox="1"/>
          <p:nvPr/>
        </p:nvSpPr>
        <p:spPr>
          <a:xfrm>
            <a:off x="8577854" y="2668244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standard analysis outputs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A40472-D92C-433B-9595-5D7439EC8B37}"/>
              </a:ext>
            </a:extLst>
          </p:cNvPr>
          <p:cNvGrpSpPr/>
          <p:nvPr/>
        </p:nvGrpSpPr>
        <p:grpSpPr>
          <a:xfrm>
            <a:off x="8818021" y="902069"/>
            <a:ext cx="2399666" cy="2399666"/>
            <a:chOff x="9140306" y="2081777"/>
            <a:chExt cx="2399666" cy="239966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C1EBCA2E-24E1-4308-92FC-D2E0382E5FB9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2C091D6-A74D-4BF7-A933-C1840D8B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409" y="2636973"/>
              <a:ext cx="906629" cy="1294007"/>
            </a:xfrm>
            <a:prstGeom prst="rect">
              <a:avLst/>
            </a:prstGeom>
          </p:spPr>
        </p:pic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9B23F2D-EA28-4575-9288-C1305E9AC151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0017854" y="4365036"/>
            <a:ext cx="0" cy="3570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DC90FB7-19E1-4FC9-A027-93CF664CA713}"/>
              </a:ext>
            </a:extLst>
          </p:cNvPr>
          <p:cNvSpPr/>
          <p:nvPr/>
        </p:nvSpPr>
        <p:spPr>
          <a:xfrm>
            <a:off x="8030264" y="1919066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bulletText3">
            <a:extLst>
              <a:ext uri="{FF2B5EF4-FFF2-40B4-BE49-F238E27FC236}">
                <a16:creationId xmlns:a16="http://schemas.microsoft.com/office/drawing/2014/main" id="{E7CCBCD3-27D0-48C6-9843-654219CF1ECD}"/>
              </a:ext>
            </a:extLst>
          </p:cNvPr>
          <p:cNvSpPr txBox="1"/>
          <p:nvPr/>
        </p:nvSpPr>
        <p:spPr>
          <a:xfrm>
            <a:off x="9534492" y="4804778"/>
            <a:ext cx="121755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tables</a:t>
            </a:r>
          </a:p>
        </p:txBody>
      </p:sp>
      <p:sp>
        <p:nvSpPr>
          <p:cNvPr id="23" name="bulletText4">
            <a:extLst>
              <a:ext uri="{FF2B5EF4-FFF2-40B4-BE49-F238E27FC236}">
                <a16:creationId xmlns:a16="http://schemas.microsoft.com/office/drawing/2014/main" id="{EDE889AB-4531-4125-A998-18257F2AA543}"/>
              </a:ext>
            </a:extLst>
          </p:cNvPr>
          <p:cNvSpPr txBox="1"/>
          <p:nvPr/>
        </p:nvSpPr>
        <p:spPr>
          <a:xfrm>
            <a:off x="9563688" y="5282490"/>
            <a:ext cx="118836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graphs</a:t>
            </a:r>
          </a:p>
        </p:txBody>
      </p:sp>
      <p:sp>
        <p:nvSpPr>
          <p:cNvPr id="24" name="bulletText5">
            <a:extLst>
              <a:ext uri="{FF2B5EF4-FFF2-40B4-BE49-F238E27FC236}">
                <a16:creationId xmlns:a16="http://schemas.microsoft.com/office/drawing/2014/main" id="{D32D59F5-CC42-43FC-94D6-6AE16EF8B399}"/>
              </a:ext>
            </a:extLst>
          </p:cNvPr>
          <p:cNvSpPr txBox="1"/>
          <p:nvPr/>
        </p:nvSpPr>
        <p:spPr>
          <a:xfrm>
            <a:off x="9562251" y="5760180"/>
            <a:ext cx="99877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maps</a:t>
            </a:r>
          </a:p>
        </p:txBody>
      </p:sp>
      <p:sp>
        <p:nvSpPr>
          <p:cNvPr id="25" name="bulletText6">
            <a:extLst>
              <a:ext uri="{FF2B5EF4-FFF2-40B4-BE49-F238E27FC236}">
                <a16:creationId xmlns:a16="http://schemas.microsoft.com/office/drawing/2014/main" id="{C5600D2E-3BFC-42EC-A39C-B9BB4D764914}"/>
              </a:ext>
            </a:extLst>
          </p:cNvPr>
          <p:cNvSpPr txBox="1"/>
          <p:nvPr/>
        </p:nvSpPr>
        <p:spPr>
          <a:xfrm>
            <a:off x="9557124" y="6231272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outline</a:t>
            </a:r>
          </a:p>
        </p:txBody>
      </p:sp>
      <p:pic>
        <p:nvPicPr>
          <p:cNvPr id="28" name="bullet03">
            <a:extLst>
              <a:ext uri="{FF2B5EF4-FFF2-40B4-BE49-F238E27FC236}">
                <a16:creationId xmlns:a16="http://schemas.microsoft.com/office/drawing/2014/main" id="{694B5227-C671-4238-B910-6DF43EAA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25" y="4943902"/>
            <a:ext cx="117692" cy="122400"/>
          </a:xfrm>
          <a:prstGeom prst="rect">
            <a:avLst/>
          </a:prstGeom>
        </p:spPr>
      </p:pic>
      <p:pic>
        <p:nvPicPr>
          <p:cNvPr id="29" name="bullet04">
            <a:extLst>
              <a:ext uri="{FF2B5EF4-FFF2-40B4-BE49-F238E27FC236}">
                <a16:creationId xmlns:a16="http://schemas.microsoft.com/office/drawing/2014/main" id="{1E89678B-51D2-4A93-A0F5-7E4DEC534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25" y="5431213"/>
            <a:ext cx="117692" cy="122400"/>
          </a:xfrm>
          <a:prstGeom prst="rect">
            <a:avLst/>
          </a:prstGeom>
        </p:spPr>
      </p:pic>
      <p:pic>
        <p:nvPicPr>
          <p:cNvPr id="30" name="bullet05">
            <a:extLst>
              <a:ext uri="{FF2B5EF4-FFF2-40B4-BE49-F238E27FC236}">
                <a16:creationId xmlns:a16="http://schemas.microsoft.com/office/drawing/2014/main" id="{1B0EE6AC-A813-4793-AE05-39ABDC89D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25" y="5912981"/>
            <a:ext cx="117692" cy="122400"/>
          </a:xfrm>
          <a:prstGeom prst="rect">
            <a:avLst/>
          </a:prstGeom>
        </p:spPr>
      </p:pic>
      <p:pic>
        <p:nvPicPr>
          <p:cNvPr id="43" name="bullet06">
            <a:extLst>
              <a:ext uri="{FF2B5EF4-FFF2-40B4-BE49-F238E27FC236}">
                <a16:creationId xmlns:a16="http://schemas.microsoft.com/office/drawing/2014/main" id="{ADCA9D9A-C50D-494F-B76A-D2D256FDC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225" y="6375708"/>
            <a:ext cx="117692" cy="1224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7389CE-CCF6-4C41-B0F2-FF51BEB9997F}"/>
              </a:ext>
            </a:extLst>
          </p:cNvPr>
          <p:cNvCxnSpPr>
            <a:cxnSpLocks/>
          </p:cNvCxnSpPr>
          <p:nvPr/>
        </p:nvCxnSpPr>
        <p:spPr>
          <a:xfrm flipH="1">
            <a:off x="7717713" y="4340771"/>
            <a:ext cx="860141" cy="494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56">
            <a:extLst>
              <a:ext uri="{FF2B5EF4-FFF2-40B4-BE49-F238E27FC236}">
                <a16:creationId xmlns:a16="http://schemas.microsoft.com/office/drawing/2014/main" id="{558B4E96-DD48-4A18-8EC5-20010D85971B}"/>
              </a:ext>
            </a:extLst>
          </p:cNvPr>
          <p:cNvSpPr txBox="1"/>
          <p:nvPr/>
        </p:nvSpPr>
        <p:spPr>
          <a:xfrm>
            <a:off x="4662812" y="4911784"/>
            <a:ext cx="2880000" cy="169679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no specialized software/expertise required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6011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5" grpId="0" animBg="1"/>
      <p:bldP spid="36" grpId="0" animBg="1"/>
      <p:bldP spid="42" grpId="0" animBg="1"/>
      <p:bldP spid="22" grpId="0"/>
      <p:bldP spid="23" grpId="0"/>
      <p:bldP spid="24" grpId="0"/>
      <p:bldP spid="25" grpId="0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840309" cy="611122"/>
            <a:chOff x="-1235" y="-815"/>
            <a:chExt cx="1184030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10492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analysis plan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9E837EF-AA53-4ECB-B4A9-AF6C68454C5E}"/>
              </a:ext>
            </a:extLst>
          </p:cNvPr>
          <p:cNvSpPr txBox="1"/>
          <p:nvPr/>
        </p:nvSpPr>
        <p:spPr>
          <a:xfrm>
            <a:off x="609456" y="5218525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standard outputs of the HHFA analysis platform represent the </a:t>
            </a:r>
            <a:r>
              <a:rPr lang="en-GB" sz="2400" b="1" dirty="0"/>
              <a:t>basic, standard HHFA analysis plan</a:t>
            </a:r>
            <a:r>
              <a:rPr lang="en-GB" sz="2400" dirty="0"/>
              <a:t>, based on the standard HHFA indicators.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B9B435-D8A1-40B3-B036-4C65C147C32F}"/>
              </a:ext>
            </a:extLst>
          </p:cNvPr>
          <p:cNvSpPr/>
          <p:nvPr/>
        </p:nvSpPr>
        <p:spPr>
          <a:xfrm>
            <a:off x="536770" y="5218525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8C9EFF4A-DE3F-4B49-880C-310E790401A4}"/>
              </a:ext>
            </a:extLst>
          </p:cNvPr>
          <p:cNvSpPr txBox="1"/>
          <p:nvPr/>
        </p:nvSpPr>
        <p:spPr>
          <a:xfrm>
            <a:off x="7927126" y="2857393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standard analysis outputs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2C53DA-1398-4392-93E6-473379D3B5D7}"/>
              </a:ext>
            </a:extLst>
          </p:cNvPr>
          <p:cNvGrpSpPr/>
          <p:nvPr/>
        </p:nvGrpSpPr>
        <p:grpSpPr>
          <a:xfrm>
            <a:off x="8167293" y="1091218"/>
            <a:ext cx="2399666" cy="2399666"/>
            <a:chOff x="9140306" y="2081777"/>
            <a:chExt cx="2399666" cy="2399666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1F38EF00-FBD7-4CFF-8238-C4CBBE00B748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3A3C4B-BE5E-460A-A651-13101CB4A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409" y="2636973"/>
              <a:ext cx="906629" cy="129400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45150F1-443D-4D62-AD5C-E5FBD8F62FD4}"/>
              </a:ext>
            </a:extLst>
          </p:cNvPr>
          <p:cNvSpPr txBox="1"/>
          <p:nvPr/>
        </p:nvSpPr>
        <p:spPr>
          <a:xfrm>
            <a:off x="1008359" y="2581521"/>
            <a:ext cx="640500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analysis plan defines:</a:t>
            </a:r>
          </a:p>
        </p:txBody>
      </p:sp>
      <p:sp>
        <p:nvSpPr>
          <p:cNvPr id="24" name="bulletText1">
            <a:extLst>
              <a:ext uri="{FF2B5EF4-FFF2-40B4-BE49-F238E27FC236}">
                <a16:creationId xmlns:a16="http://schemas.microsoft.com/office/drawing/2014/main" id="{1AFFD990-A277-4E61-A477-7D30465467BA}"/>
              </a:ext>
            </a:extLst>
          </p:cNvPr>
          <p:cNvSpPr txBox="1"/>
          <p:nvPr/>
        </p:nvSpPr>
        <p:spPr>
          <a:xfrm>
            <a:off x="1581023" y="3320840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survey indicators</a:t>
            </a:r>
          </a:p>
        </p:txBody>
      </p:sp>
      <p:sp>
        <p:nvSpPr>
          <p:cNvPr id="25" name="bulletText2">
            <a:extLst>
              <a:ext uri="{FF2B5EF4-FFF2-40B4-BE49-F238E27FC236}">
                <a16:creationId xmlns:a16="http://schemas.microsoft.com/office/drawing/2014/main" id="{54159130-3567-4A33-B561-EB62B7E34B05}"/>
              </a:ext>
            </a:extLst>
          </p:cNvPr>
          <p:cNvSpPr txBox="1"/>
          <p:nvPr/>
        </p:nvSpPr>
        <p:spPr>
          <a:xfrm>
            <a:off x="1581023" y="4126183"/>
            <a:ext cx="620195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they will be presented</a:t>
            </a:r>
          </a:p>
        </p:txBody>
      </p:sp>
      <p:pic>
        <p:nvPicPr>
          <p:cNvPr id="26" name="bullet">
            <a:extLst>
              <a:ext uri="{FF2B5EF4-FFF2-40B4-BE49-F238E27FC236}">
                <a16:creationId xmlns:a16="http://schemas.microsoft.com/office/drawing/2014/main" id="{DECA3134-23AC-4568-ACEC-8F71D4A0A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64" y="3479396"/>
            <a:ext cx="117692" cy="122400"/>
          </a:xfrm>
          <a:prstGeom prst="rect">
            <a:avLst/>
          </a:prstGeom>
        </p:spPr>
      </p:pic>
      <p:pic>
        <p:nvPicPr>
          <p:cNvPr id="27" name="bullet2">
            <a:extLst>
              <a:ext uri="{FF2B5EF4-FFF2-40B4-BE49-F238E27FC236}">
                <a16:creationId xmlns:a16="http://schemas.microsoft.com/office/drawing/2014/main" id="{C26D4B8C-A2AD-41C9-9F41-26FBC0000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93" y="4269784"/>
            <a:ext cx="117692" cy="122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5D7DB9-DDF0-4634-AF99-3E3CE95A2381}"/>
              </a:ext>
            </a:extLst>
          </p:cNvPr>
          <p:cNvSpPr txBox="1"/>
          <p:nvPr/>
        </p:nvSpPr>
        <p:spPr>
          <a:xfrm>
            <a:off x="1008358" y="1791743"/>
            <a:ext cx="640500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survey should have an analysis plan.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181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6" grpId="0" animBg="1"/>
      <p:bldP spid="23" grpId="0"/>
      <p:bldP spid="24" grpId="0"/>
      <p:bldP spid="25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analysis plan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691439-652D-6C31-B8AD-AA719CFC3D03}"/>
              </a:ext>
            </a:extLst>
          </p:cNvPr>
          <p:cNvGrpSpPr/>
          <p:nvPr/>
        </p:nvGrpSpPr>
        <p:grpSpPr>
          <a:xfrm>
            <a:off x="7083881" y="1180602"/>
            <a:ext cx="4369122" cy="1461955"/>
            <a:chOff x="728987" y="1576002"/>
            <a:chExt cx="5360074" cy="2535507"/>
          </a:xfrm>
        </p:grpSpPr>
        <p:sp>
          <p:nvSpPr>
            <p:cNvPr id="26" name="grid1">
              <a:extLst>
                <a:ext uri="{FF2B5EF4-FFF2-40B4-BE49-F238E27FC236}">
                  <a16:creationId xmlns:a16="http://schemas.microsoft.com/office/drawing/2014/main" id="{78E98ACC-1F2B-BA39-9574-919FC323F3E8}"/>
                </a:ext>
              </a:extLst>
            </p:cNvPr>
            <p:cNvSpPr txBox="1"/>
            <p:nvPr/>
          </p:nvSpPr>
          <p:spPr>
            <a:xfrm>
              <a:off x="728987" y="1576002"/>
              <a:ext cx="5360074" cy="2535507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36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quest type 1">
              <a:extLst>
                <a:ext uri="{FF2B5EF4-FFF2-40B4-BE49-F238E27FC236}">
                  <a16:creationId xmlns:a16="http://schemas.microsoft.com/office/drawing/2014/main" id="{48AC8CF1-1EDB-0C48-0DCA-F722E229BC92}"/>
                </a:ext>
              </a:extLst>
            </p:cNvPr>
            <p:cNvSpPr/>
            <p:nvPr/>
          </p:nvSpPr>
          <p:spPr>
            <a:xfrm>
              <a:off x="997507" y="2459962"/>
              <a:ext cx="4786489" cy="9888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595959"/>
                  </a:solidFill>
                </a:rPr>
                <a:t>Additional </a:t>
              </a:r>
            </a:p>
            <a:p>
              <a:pPr algn="ctr"/>
              <a:r>
                <a:rPr lang="en-US" sz="2400" dirty="0">
                  <a:solidFill>
                    <a:srgbClr val="595959"/>
                  </a:solidFill>
                </a:rPr>
                <a:t>country-specific analyses</a:t>
              </a:r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08B9A2-3D86-46BF-A2C2-4B48F8528E77}"/>
              </a:ext>
            </a:extLst>
          </p:cNvPr>
          <p:cNvSpPr/>
          <p:nvPr/>
        </p:nvSpPr>
        <p:spPr>
          <a:xfrm>
            <a:off x="7083881" y="3022256"/>
            <a:ext cx="4369122" cy="78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indicators needed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4EF0D-5B53-46AB-951C-BD4F36BFF23C}"/>
              </a:ext>
            </a:extLst>
          </p:cNvPr>
          <p:cNvSpPr/>
          <p:nvPr/>
        </p:nvSpPr>
        <p:spPr>
          <a:xfrm>
            <a:off x="7083881" y="3978168"/>
            <a:ext cx="4369122" cy="78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95959"/>
                </a:solidFill>
              </a:rPr>
              <a:t>tables / graphs needed</a:t>
            </a:r>
            <a:endParaRPr lang="en-GB" sz="2400" dirty="0">
              <a:solidFill>
                <a:srgbClr val="595959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A7DFAE-5BFD-4671-B2D6-B2FEE09C7F71}"/>
              </a:ext>
            </a:extLst>
          </p:cNvPr>
          <p:cNvCxnSpPr>
            <a:cxnSpLocks/>
          </p:cNvCxnSpPr>
          <p:nvPr/>
        </p:nvCxnSpPr>
        <p:spPr>
          <a:xfrm>
            <a:off x="9251508" y="2640134"/>
            <a:ext cx="1" cy="558589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4087F-75FA-45FF-8872-E272C01A464C}"/>
              </a:ext>
            </a:extLst>
          </p:cNvPr>
          <p:cNvCxnSpPr>
            <a:cxnSpLocks/>
          </p:cNvCxnSpPr>
          <p:nvPr/>
        </p:nvCxnSpPr>
        <p:spPr>
          <a:xfrm>
            <a:off x="9251509" y="3649043"/>
            <a:ext cx="4" cy="494675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5814CD-C2E0-4DA8-B155-9BBFE4BE03D9}"/>
              </a:ext>
            </a:extLst>
          </p:cNvPr>
          <p:cNvSpPr txBox="1"/>
          <p:nvPr/>
        </p:nvSpPr>
        <p:spPr>
          <a:xfrm>
            <a:off x="738997" y="5002088"/>
            <a:ext cx="2880000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HHFA standard analysis plan</a:t>
            </a:r>
            <a:endParaRPr lang="en-GB" sz="2400" dirty="0"/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767C1784-FCE4-498C-95F6-39CA8E2B06AE}"/>
              </a:ext>
            </a:extLst>
          </p:cNvPr>
          <p:cNvSpPr txBox="1"/>
          <p:nvPr/>
        </p:nvSpPr>
        <p:spPr>
          <a:xfrm>
            <a:off x="738997" y="2882374"/>
            <a:ext cx="2880000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standard analysis outputs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9C3431-4C85-43F8-9214-9B68FBF6DDD5}"/>
              </a:ext>
            </a:extLst>
          </p:cNvPr>
          <p:cNvGrpSpPr/>
          <p:nvPr/>
        </p:nvGrpSpPr>
        <p:grpSpPr>
          <a:xfrm>
            <a:off x="979164" y="1116199"/>
            <a:ext cx="2399666" cy="2399666"/>
            <a:chOff x="9140306" y="2081777"/>
            <a:chExt cx="2399666" cy="2399666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28DE91A5-0A7B-4D3D-83CA-E7C75D23D313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76F4A9-B083-493E-933F-756AD2C1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409" y="2636973"/>
              <a:ext cx="906629" cy="129400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116F57C-7A11-409F-A860-1C425A557F20}"/>
              </a:ext>
            </a:extLst>
          </p:cNvPr>
          <p:cNvSpPr txBox="1"/>
          <p:nvPr/>
        </p:nvSpPr>
        <p:spPr>
          <a:xfrm>
            <a:off x="7828442" y="5002088"/>
            <a:ext cx="2880000" cy="1318299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Country-specific additional analysis plan</a:t>
            </a:r>
            <a:endParaRPr lang="en-GB" sz="2400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0B4CD21E-F2BD-4388-8D9E-688293E1342D}"/>
              </a:ext>
            </a:extLst>
          </p:cNvPr>
          <p:cNvSpPr/>
          <p:nvPr/>
        </p:nvSpPr>
        <p:spPr>
          <a:xfrm>
            <a:off x="5221936" y="3198723"/>
            <a:ext cx="1044000" cy="10440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139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  <p:bldP spid="18" grpId="0" animBg="1"/>
      <p:bldP spid="28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8388879" cy="611122"/>
            <a:chOff x="-1235" y="-815"/>
            <a:chExt cx="838887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76534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Producing the analysis platform outputs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healthcare facility">
            <a:extLst>
              <a:ext uri="{FF2B5EF4-FFF2-40B4-BE49-F238E27FC236}">
                <a16:creationId xmlns:a16="http://schemas.microsoft.com/office/drawing/2014/main" id="{03B8AB9D-0E54-411D-B59B-C847415B7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57" y="1065791"/>
            <a:ext cx="4279592" cy="3316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6C32E-4776-42BC-89E7-D970FF4ADC5A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important to start the HHFA analysis and review process by </a:t>
            </a:r>
            <a:r>
              <a:rPr lang="en-GB" sz="2400" b="1" dirty="0"/>
              <a:t>running a complete analysis of ALL the survey data</a:t>
            </a:r>
            <a:r>
              <a:rPr lang="en-GB" sz="2400" dirty="0"/>
              <a:t>, generating the </a:t>
            </a:r>
            <a:r>
              <a:rPr lang="en-GB" sz="2400" b="1" dirty="0"/>
              <a:t>full range </a:t>
            </a:r>
            <a:br>
              <a:rPr lang="en-GB" sz="2400" b="1" dirty="0"/>
            </a:br>
            <a:r>
              <a:rPr lang="en-GB" sz="2400" dirty="0"/>
              <a:t>of standard analysis platform outputs.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AFC-B1F4-4210-A913-D765BB406F6F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8847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outputs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65589" y="2224710"/>
            <a:ext cx="736676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analysis platform provides descriptive analyses: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730400" y="3011485"/>
            <a:ext cx="60234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indicator frequencies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(percentages)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730400" y="4086739"/>
            <a:ext cx="620195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comparisons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among subgroups of facilities (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stratifier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variables)</a:t>
            </a:r>
          </a:p>
        </p:txBody>
      </p:sp>
      <p:pic>
        <p:nvPicPr>
          <p:cNvPr id="11" name="bullet">
            <a:extLst>
              <a:ext uri="{FF2B5EF4-FFF2-40B4-BE49-F238E27FC236}">
                <a16:creationId xmlns:a16="http://schemas.microsoft.com/office/drawing/2014/main" id="{66B20B66-210B-4C38-BCE9-CB2D518BA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1" y="3170041"/>
            <a:ext cx="117692" cy="122400"/>
          </a:xfrm>
          <a:prstGeom prst="rect">
            <a:avLst/>
          </a:prstGeom>
        </p:spPr>
      </p:pic>
      <p:pic>
        <p:nvPicPr>
          <p:cNvPr id="23" name="bullet2">
            <a:extLst>
              <a:ext uri="{FF2B5EF4-FFF2-40B4-BE49-F238E27FC236}">
                <a16:creationId xmlns:a16="http://schemas.microsoft.com/office/drawing/2014/main" id="{95FB0FA6-8F12-4920-B986-CDD45AB4B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70" y="4230340"/>
            <a:ext cx="117692" cy="122400"/>
          </a:xfrm>
          <a:prstGeom prst="rect">
            <a:avLst/>
          </a:prstGeom>
        </p:spPr>
      </p:pic>
      <p:grpSp>
        <p:nvGrpSpPr>
          <p:cNvPr id="16" name="circle 1">
            <a:extLst>
              <a:ext uri="{FF2B5EF4-FFF2-40B4-BE49-F238E27FC236}">
                <a16:creationId xmlns:a16="http://schemas.microsoft.com/office/drawing/2014/main" id="{F7002952-F1F7-4276-B583-25075BBA9FB8}"/>
              </a:ext>
            </a:extLst>
          </p:cNvPr>
          <p:cNvGrpSpPr/>
          <p:nvPr/>
        </p:nvGrpSpPr>
        <p:grpSpPr>
          <a:xfrm>
            <a:off x="734150" y="1683967"/>
            <a:ext cx="3564576" cy="3564576"/>
            <a:chOff x="470234" y="1852537"/>
            <a:chExt cx="2295039" cy="2295039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06FB044F-BF9C-4255-A17A-3A7E30CA2599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0C14C3-A65A-4BD6-B5E8-C984578E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011" y="2382337"/>
              <a:ext cx="1487537" cy="12620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9320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664753" cy="611122"/>
            <a:chOff x="-1235" y="-815"/>
            <a:chExt cx="10664753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99293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</a:t>
              </a:r>
              <a:r>
                <a:rPr lang="en-GB" sz="3200" dirty="0" err="1">
                  <a:solidFill>
                    <a:srgbClr val="595959"/>
                  </a:solidFill>
                </a:rPr>
                <a:t>stratifier</a:t>
              </a:r>
              <a:r>
                <a:rPr lang="en-GB" sz="3200" dirty="0">
                  <a:solidFill>
                    <a:srgbClr val="595959"/>
                  </a:solidFill>
                </a:rPr>
                <a:t> variables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F6278E6-70FB-4D80-80AA-2913D37BF473}"/>
              </a:ext>
            </a:extLst>
          </p:cNvPr>
          <p:cNvSpPr txBox="1"/>
          <p:nvPr/>
        </p:nvSpPr>
        <p:spPr>
          <a:xfrm>
            <a:off x="393950" y="2971800"/>
            <a:ext cx="2699343" cy="159455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facility type</a:t>
            </a:r>
          </a:p>
        </p:txBody>
      </p:sp>
      <p:grpSp>
        <p:nvGrpSpPr>
          <p:cNvPr id="50" name="circle 1">
            <a:extLst>
              <a:ext uri="{FF2B5EF4-FFF2-40B4-BE49-F238E27FC236}">
                <a16:creationId xmlns:a16="http://schemas.microsoft.com/office/drawing/2014/main" id="{57A9FDCE-8608-43A4-8479-5333105A1DA0}"/>
              </a:ext>
            </a:extLst>
          </p:cNvPr>
          <p:cNvGrpSpPr/>
          <p:nvPr/>
        </p:nvGrpSpPr>
        <p:grpSpPr>
          <a:xfrm>
            <a:off x="566366" y="1358807"/>
            <a:ext cx="2399666" cy="2399666"/>
            <a:chOff x="470234" y="1852537"/>
            <a:chExt cx="2295039" cy="2295039"/>
          </a:xfrm>
        </p:grpSpPr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631BAB33-50BA-4DE8-82CB-39F84F30A020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0D390F7-257C-450C-9652-12B5F45D0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63" y="2710144"/>
              <a:ext cx="1935048" cy="68129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B7DD65F-9484-44D0-894C-AD7C43088827}"/>
              </a:ext>
            </a:extLst>
          </p:cNvPr>
          <p:cNvSpPr txBox="1"/>
          <p:nvPr/>
        </p:nvSpPr>
        <p:spPr>
          <a:xfrm>
            <a:off x="3310587" y="2971800"/>
            <a:ext cx="2699343" cy="159455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managing authority</a:t>
            </a:r>
          </a:p>
        </p:txBody>
      </p:sp>
      <p:grpSp>
        <p:nvGrpSpPr>
          <p:cNvPr id="54" name="circle 1">
            <a:extLst>
              <a:ext uri="{FF2B5EF4-FFF2-40B4-BE49-F238E27FC236}">
                <a16:creationId xmlns:a16="http://schemas.microsoft.com/office/drawing/2014/main" id="{402D8790-98E5-4A9D-9466-5E57CE13C7EC}"/>
              </a:ext>
            </a:extLst>
          </p:cNvPr>
          <p:cNvGrpSpPr/>
          <p:nvPr/>
        </p:nvGrpSpPr>
        <p:grpSpPr>
          <a:xfrm>
            <a:off x="3467523" y="1358807"/>
            <a:ext cx="2399666" cy="2399666"/>
            <a:chOff x="470234" y="1852537"/>
            <a:chExt cx="2295039" cy="2295039"/>
          </a:xfrm>
        </p:grpSpPr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C5ABE8DA-BA95-477D-A2B8-FF123EE14E1E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3D5037-56EB-4B7A-9E61-002FD8DA3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78" y="2041277"/>
              <a:ext cx="1955413" cy="195541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2ED5AC4-7F6E-42D5-8842-AD38D7195F19}"/>
              </a:ext>
            </a:extLst>
          </p:cNvPr>
          <p:cNvSpPr txBox="1"/>
          <p:nvPr/>
        </p:nvSpPr>
        <p:spPr>
          <a:xfrm>
            <a:off x="6204646" y="2971800"/>
            <a:ext cx="2699343" cy="159455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urban or rural location</a:t>
            </a:r>
          </a:p>
        </p:txBody>
      </p:sp>
      <p:grpSp>
        <p:nvGrpSpPr>
          <p:cNvPr id="58" name="circle 1">
            <a:extLst>
              <a:ext uri="{FF2B5EF4-FFF2-40B4-BE49-F238E27FC236}">
                <a16:creationId xmlns:a16="http://schemas.microsoft.com/office/drawing/2014/main" id="{4207B66C-B48A-4007-A4BB-E30278BF4C57}"/>
              </a:ext>
            </a:extLst>
          </p:cNvPr>
          <p:cNvGrpSpPr/>
          <p:nvPr/>
        </p:nvGrpSpPr>
        <p:grpSpPr>
          <a:xfrm>
            <a:off x="6347387" y="1358807"/>
            <a:ext cx="2399666" cy="2399666"/>
            <a:chOff x="470234" y="1852537"/>
            <a:chExt cx="2295039" cy="2295039"/>
          </a:xfrm>
        </p:grpSpPr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B679E9B2-3A25-4660-8A94-E63C79033E97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18C2769-B740-4AE0-9A50-E0EF7A87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74" y="2104397"/>
              <a:ext cx="1788615" cy="178861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F61805D-1B26-4611-A045-A4E297F5AA83}"/>
              </a:ext>
            </a:extLst>
          </p:cNvPr>
          <p:cNvSpPr txBox="1"/>
          <p:nvPr/>
        </p:nvSpPr>
        <p:spPr>
          <a:xfrm>
            <a:off x="9098706" y="2971800"/>
            <a:ext cx="2699343" cy="1594556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geographic area</a:t>
            </a:r>
          </a:p>
        </p:txBody>
      </p:sp>
      <p:grpSp>
        <p:nvGrpSpPr>
          <p:cNvPr id="62" name="circle 1">
            <a:extLst>
              <a:ext uri="{FF2B5EF4-FFF2-40B4-BE49-F238E27FC236}">
                <a16:creationId xmlns:a16="http://schemas.microsoft.com/office/drawing/2014/main" id="{466E71D8-D715-4915-8F5E-2984B109F384}"/>
              </a:ext>
            </a:extLst>
          </p:cNvPr>
          <p:cNvGrpSpPr/>
          <p:nvPr/>
        </p:nvGrpSpPr>
        <p:grpSpPr>
          <a:xfrm>
            <a:off x="9248544" y="1358807"/>
            <a:ext cx="2399666" cy="2399666"/>
            <a:chOff x="470234" y="1852537"/>
            <a:chExt cx="2295039" cy="2295039"/>
          </a:xfrm>
        </p:grpSpPr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74718ED2-15F7-40F8-AEC4-34F524F8D333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0D43DD8-D79E-4C11-8D91-4CFC5C76B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22" y="2346557"/>
              <a:ext cx="1480989" cy="13952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28476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  <p:bldP spid="57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834887" cy="611122"/>
            <a:chOff x="-1235" y="-815"/>
            <a:chExt cx="10834887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09950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outputs - example table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C1FCAA-1EF4-8047-A9B3-97A9DEDB2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3" y="868434"/>
            <a:ext cx="10156592" cy="59895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highlight1 national">
            <a:extLst>
              <a:ext uri="{FF2B5EF4-FFF2-40B4-BE49-F238E27FC236}">
                <a16:creationId xmlns:a16="http://schemas.microsoft.com/office/drawing/2014/main" id="{759776FC-F41B-4AA3-872B-1DDBA8469FB5}"/>
              </a:ext>
            </a:extLst>
          </p:cNvPr>
          <p:cNvSpPr/>
          <p:nvPr/>
        </p:nvSpPr>
        <p:spPr>
          <a:xfrm>
            <a:off x="3263900" y="2533917"/>
            <a:ext cx="7839529" cy="1620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</p:txBody>
      </p:sp>
      <p:sp>
        <p:nvSpPr>
          <p:cNvPr id="15" name="highlight2 region">
            <a:extLst>
              <a:ext uri="{FF2B5EF4-FFF2-40B4-BE49-F238E27FC236}">
                <a16:creationId xmlns:a16="http://schemas.microsoft.com/office/drawing/2014/main" id="{AEA3086F-513E-4521-9B38-510727D29AF7}"/>
              </a:ext>
            </a:extLst>
          </p:cNvPr>
          <p:cNvSpPr/>
          <p:nvPr/>
        </p:nvSpPr>
        <p:spPr>
          <a:xfrm>
            <a:off x="3263899" y="2708795"/>
            <a:ext cx="7839529" cy="900679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ighlight3 urban">
            <a:extLst>
              <a:ext uri="{FF2B5EF4-FFF2-40B4-BE49-F238E27FC236}">
                <a16:creationId xmlns:a16="http://schemas.microsoft.com/office/drawing/2014/main" id="{13D1F197-B93F-4C7A-9E52-B329B5144A33}"/>
              </a:ext>
            </a:extLst>
          </p:cNvPr>
          <p:cNvSpPr/>
          <p:nvPr/>
        </p:nvSpPr>
        <p:spPr>
          <a:xfrm>
            <a:off x="3263900" y="3609474"/>
            <a:ext cx="7839529" cy="3960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ighlight4 managing authority">
            <a:extLst>
              <a:ext uri="{FF2B5EF4-FFF2-40B4-BE49-F238E27FC236}">
                <a16:creationId xmlns:a16="http://schemas.microsoft.com/office/drawing/2014/main" id="{45459C6D-2393-447B-B4BF-053A6267370C}"/>
              </a:ext>
            </a:extLst>
          </p:cNvPr>
          <p:cNvSpPr/>
          <p:nvPr/>
        </p:nvSpPr>
        <p:spPr>
          <a:xfrm>
            <a:off x="3263900" y="4011913"/>
            <a:ext cx="7839529" cy="7740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ighlight5 facility type">
            <a:extLst>
              <a:ext uri="{FF2B5EF4-FFF2-40B4-BE49-F238E27FC236}">
                <a16:creationId xmlns:a16="http://schemas.microsoft.com/office/drawing/2014/main" id="{44DCEDCF-1342-4EC0-BB73-EDED5AC78505}"/>
              </a:ext>
            </a:extLst>
          </p:cNvPr>
          <p:cNvSpPr/>
          <p:nvPr/>
        </p:nvSpPr>
        <p:spPr>
          <a:xfrm>
            <a:off x="3263900" y="4792352"/>
            <a:ext cx="7839529" cy="6552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national" hidden="1">
            <a:extLst>
              <a:ext uri="{FF2B5EF4-FFF2-40B4-BE49-F238E27FC236}">
                <a16:creationId xmlns:a16="http://schemas.microsoft.com/office/drawing/2014/main" id="{42784161-3527-1884-2F0D-9D8A8B2D1EF6}"/>
              </a:ext>
            </a:extLst>
          </p:cNvPr>
          <p:cNvSpPr/>
          <p:nvPr/>
        </p:nvSpPr>
        <p:spPr>
          <a:xfrm>
            <a:off x="2866030" y="1782977"/>
            <a:ext cx="2066350" cy="611123"/>
          </a:xfrm>
          <a:prstGeom prst="wedgeRectCallout">
            <a:avLst>
              <a:gd name="adj1" fmla="val -22550"/>
              <a:gd name="adj2" fmla="val 75901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National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region">
            <a:extLst>
              <a:ext uri="{FF2B5EF4-FFF2-40B4-BE49-F238E27FC236}">
                <a16:creationId xmlns:a16="http://schemas.microsoft.com/office/drawing/2014/main" id="{F633CE67-7566-DC62-AEA4-F6674CF4D806}"/>
              </a:ext>
            </a:extLst>
          </p:cNvPr>
          <p:cNvSpPr/>
          <p:nvPr/>
        </p:nvSpPr>
        <p:spPr>
          <a:xfrm>
            <a:off x="150125" y="2617559"/>
            <a:ext cx="2885216" cy="611123"/>
          </a:xfrm>
          <a:prstGeom prst="wedgeRectCallout">
            <a:avLst>
              <a:gd name="adj1" fmla="val 58129"/>
              <a:gd name="adj2" fmla="val -16677"/>
            </a:avLst>
          </a:prstGeom>
          <a:solidFill>
            <a:srgbClr val="CBEBE6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region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urban_rural">
            <a:extLst>
              <a:ext uri="{FF2B5EF4-FFF2-40B4-BE49-F238E27FC236}">
                <a16:creationId xmlns:a16="http://schemas.microsoft.com/office/drawing/2014/main" id="{CD28CAC6-A23A-C204-E2AB-C83D97DCF8C7}"/>
              </a:ext>
            </a:extLst>
          </p:cNvPr>
          <p:cNvSpPr/>
          <p:nvPr/>
        </p:nvSpPr>
        <p:spPr>
          <a:xfrm>
            <a:off x="150124" y="3368129"/>
            <a:ext cx="2940305" cy="611123"/>
          </a:xfrm>
          <a:prstGeom prst="wedgeRectCallout">
            <a:avLst>
              <a:gd name="adj1" fmla="val 57785"/>
              <a:gd name="adj2" fmla="val 1808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urban/rural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managing authority">
            <a:extLst>
              <a:ext uri="{FF2B5EF4-FFF2-40B4-BE49-F238E27FC236}">
                <a16:creationId xmlns:a16="http://schemas.microsoft.com/office/drawing/2014/main" id="{5EE3FB8F-60A7-A55D-6E0C-ED870FC39DD2}"/>
              </a:ext>
            </a:extLst>
          </p:cNvPr>
          <p:cNvSpPr/>
          <p:nvPr/>
        </p:nvSpPr>
        <p:spPr>
          <a:xfrm>
            <a:off x="150125" y="4118699"/>
            <a:ext cx="2885216" cy="611123"/>
          </a:xfrm>
          <a:prstGeom prst="wedgeRectCallout">
            <a:avLst>
              <a:gd name="adj1" fmla="val 57391"/>
              <a:gd name="adj2" fmla="val -49330"/>
            </a:avLst>
          </a:prstGeom>
          <a:solidFill>
            <a:srgbClr val="CBEBE6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managing authority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acility type">
            <a:extLst>
              <a:ext uri="{FF2B5EF4-FFF2-40B4-BE49-F238E27FC236}">
                <a16:creationId xmlns:a16="http://schemas.microsoft.com/office/drawing/2014/main" id="{5190B802-C934-1C75-6B49-AB85F3E8470B}"/>
              </a:ext>
            </a:extLst>
          </p:cNvPr>
          <p:cNvSpPr/>
          <p:nvPr/>
        </p:nvSpPr>
        <p:spPr>
          <a:xfrm>
            <a:off x="150125" y="4869269"/>
            <a:ext cx="2885216" cy="611123"/>
          </a:xfrm>
          <a:prstGeom prst="wedgeRectCallout">
            <a:avLst>
              <a:gd name="adj1" fmla="val 58193"/>
              <a:gd name="adj2" fmla="val -39860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facility type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highlight0 column headings">
            <a:extLst>
              <a:ext uri="{FF2B5EF4-FFF2-40B4-BE49-F238E27FC236}">
                <a16:creationId xmlns:a16="http://schemas.microsoft.com/office/drawing/2014/main" id="{5A262F21-6931-4D59-B4F8-A18A923BDBD9}"/>
              </a:ext>
            </a:extLst>
          </p:cNvPr>
          <p:cNvSpPr/>
          <p:nvPr/>
        </p:nvSpPr>
        <p:spPr>
          <a:xfrm>
            <a:off x="4352471" y="2068519"/>
            <a:ext cx="6750957" cy="452519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FBAAC8A7-0192-4185-A9EB-ABB19F51CD69}"/>
              </a:ext>
            </a:extLst>
          </p:cNvPr>
          <p:cNvSpPr txBox="1"/>
          <p:nvPr/>
        </p:nvSpPr>
        <p:spPr>
          <a:xfrm>
            <a:off x="4734672" y="5825176"/>
            <a:ext cx="6440616" cy="900678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4 strata: referral hospital, district hospital, health centre, health post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5467B5-E638-4B4E-B1AD-BDB4FF31F7FA}"/>
              </a:ext>
            </a:extLst>
          </p:cNvPr>
          <p:cNvCxnSpPr>
            <a:cxnSpLocks/>
          </p:cNvCxnSpPr>
          <p:nvPr/>
        </p:nvCxnSpPr>
        <p:spPr>
          <a:xfrm>
            <a:off x="4352471" y="5193575"/>
            <a:ext cx="428116" cy="653668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lumn n">
            <a:extLst>
              <a:ext uri="{FF2B5EF4-FFF2-40B4-BE49-F238E27FC236}">
                <a16:creationId xmlns:a16="http://schemas.microsoft.com/office/drawing/2014/main" id="{9C590597-0548-4609-ADED-47431716F03F}"/>
              </a:ext>
            </a:extLst>
          </p:cNvPr>
          <p:cNvSpPr/>
          <p:nvPr/>
        </p:nvSpPr>
        <p:spPr>
          <a:xfrm>
            <a:off x="10701265" y="2068519"/>
            <a:ext cx="402164" cy="338547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562D02B-606A-4526-A9F9-FC4D108C1F39}"/>
              </a:ext>
            </a:extLst>
          </p:cNvPr>
          <p:cNvSpPr/>
          <p:nvPr/>
        </p:nvSpPr>
        <p:spPr>
          <a:xfrm flipH="1">
            <a:off x="4080957" y="4939598"/>
            <a:ext cx="137846" cy="507954"/>
          </a:xfrm>
          <a:prstGeom prst="leftBrace">
            <a:avLst/>
          </a:prstGeom>
          <a:ln w="38100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ighlight6 four strata">
            <a:extLst>
              <a:ext uri="{FF2B5EF4-FFF2-40B4-BE49-F238E27FC236}">
                <a16:creationId xmlns:a16="http://schemas.microsoft.com/office/drawing/2014/main" id="{0D2DADEC-7762-430A-BD7E-DB54D74196BF}"/>
              </a:ext>
            </a:extLst>
          </p:cNvPr>
          <p:cNvSpPr/>
          <p:nvPr/>
        </p:nvSpPr>
        <p:spPr>
          <a:xfrm>
            <a:off x="3370200" y="4945302"/>
            <a:ext cx="710758" cy="508689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9613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" grpId="0" animBg="1"/>
      <p:bldP spid="5" grpId="0" animBg="1"/>
      <p:bldP spid="5" grpId="1" animBg="1"/>
      <p:bldP spid="17" grpId="0" animBg="1"/>
      <p:bldP spid="17" grpId="1" animBg="1"/>
      <p:bldP spid="7" grpId="0" animBg="1"/>
      <p:bldP spid="7" grpId="1" animBg="1"/>
      <p:bldP spid="9" grpId="0" animBg="1"/>
      <p:bldP spid="9" grpId="1" animBg="1"/>
      <p:bldP spid="16" grpId="0" animBg="1"/>
      <p:bldP spid="16" grpId="1" animBg="1"/>
      <p:bldP spid="28" grpId="0" animBg="1"/>
      <p:bldP spid="28" grpId="1" animBg="1"/>
      <p:bldP spid="30" grpId="0" animBg="1"/>
      <p:bldP spid="6" grpId="0" animBg="1"/>
      <p:bldP spid="6" grpId="1" animBg="1"/>
      <p:bldP spid="24" grpId="0" animBg="1"/>
      <p:bldP spid="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31B09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17030</TotalTime>
  <Words>1515</Words>
  <Application>Microsoft Office PowerPoint</Application>
  <PresentationFormat>Widescreen</PresentationFormat>
  <Paragraphs>212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HHFA_dic_module2_unit2_en</dc:title>
  <dc:creator>WHO</dc:creator>
  <cp:lastModifiedBy>Alycia Kearney</cp:lastModifiedBy>
  <cp:revision>371</cp:revision>
  <dcterms:created xsi:type="dcterms:W3CDTF">2022-07-29T14:12:36Z</dcterms:created>
  <dcterms:modified xsi:type="dcterms:W3CDTF">2023-02-02T10:26:42Z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